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1"/>
  </p:sldMasterIdLst>
  <p:notesMasterIdLst>
    <p:notesMasterId r:id="rId40"/>
  </p:notesMasterIdLst>
  <p:sldIdLst>
    <p:sldId id="256" r:id="rId2"/>
    <p:sldId id="303" r:id="rId3"/>
    <p:sldId id="325" r:id="rId4"/>
    <p:sldId id="355" r:id="rId5"/>
    <p:sldId id="356" r:id="rId6"/>
    <p:sldId id="304" r:id="rId7"/>
    <p:sldId id="326" r:id="rId8"/>
    <p:sldId id="347" r:id="rId9"/>
    <p:sldId id="279" r:id="rId10"/>
    <p:sldId id="358" r:id="rId11"/>
    <p:sldId id="329" r:id="rId12"/>
    <p:sldId id="352" r:id="rId13"/>
    <p:sldId id="330" r:id="rId14"/>
    <p:sldId id="323" r:id="rId15"/>
    <p:sldId id="275" r:id="rId16"/>
    <p:sldId id="331" r:id="rId17"/>
    <p:sldId id="339" r:id="rId18"/>
    <p:sldId id="332" r:id="rId19"/>
    <p:sldId id="333" r:id="rId20"/>
    <p:sldId id="360" r:id="rId21"/>
    <p:sldId id="281" r:id="rId22"/>
    <p:sldId id="335" r:id="rId23"/>
    <p:sldId id="340" r:id="rId24"/>
    <p:sldId id="341" r:id="rId25"/>
    <p:sldId id="336" r:id="rId26"/>
    <p:sldId id="348" r:id="rId27"/>
    <p:sldId id="353" r:id="rId28"/>
    <p:sldId id="354" r:id="rId29"/>
    <p:sldId id="319" r:id="rId30"/>
    <p:sldId id="337" r:id="rId31"/>
    <p:sldId id="343" r:id="rId32"/>
    <p:sldId id="342" r:id="rId33"/>
    <p:sldId id="344" r:id="rId34"/>
    <p:sldId id="346" r:id="rId35"/>
    <p:sldId id="345" r:id="rId36"/>
    <p:sldId id="338" r:id="rId37"/>
    <p:sldId id="349" r:id="rId38"/>
    <p:sldId id="359"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58FFF"/>
    <a:srgbClr val="000000"/>
    <a:srgbClr val="8693FF"/>
    <a:srgbClr val="484FA3"/>
    <a:srgbClr val="329D4B"/>
    <a:srgbClr val="42424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50" autoAdjust="0"/>
    <p:restoredTop sz="85377" autoAdjust="0"/>
  </p:normalViewPr>
  <p:slideViewPr>
    <p:cSldViewPr snapToGrid="0" snapToObjects="1">
      <p:cViewPr>
        <p:scale>
          <a:sx n="100" d="100"/>
          <a:sy n="100" d="100"/>
        </p:scale>
        <p:origin x="-968"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D423D0-A3D8-E04E-B7C7-D7B6D9E4EA7C}" type="datetimeFigureOut">
              <a:rPr lang="en-US" smtClean="0"/>
              <a:pPr/>
              <a:t>11-10-23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4F928E-23B8-0D46-99E8-CCA45377CD0C}" type="slidenum">
              <a:rPr lang="en-US" smtClean="0"/>
              <a:pPr/>
              <a:t>‹#›</a:t>
            </a:fld>
            <a:endParaRPr lang="en-US"/>
          </a:p>
        </p:txBody>
      </p:sp>
    </p:spTree>
    <p:extLst>
      <p:ext uri="{BB962C8B-B14F-4D97-AF65-F5344CB8AC3E}">
        <p14:creationId xmlns:p14="http://schemas.microsoft.com/office/powerpoint/2010/main" val="203496705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Early 2008 change in sequencing</a:t>
            </a:r>
            <a:r>
              <a:rPr lang="en-US" baseline="0" dirty="0" smtClean="0"/>
              <a:t> technology drop dramatic drop in sequencing cost.</a:t>
            </a:r>
          </a:p>
          <a:p>
            <a:r>
              <a:rPr lang="en-US" baseline="0" dirty="0" smtClean="0"/>
              <a:t>Down from several thousand dollars per million nucleotides (at time of human genome project) to now several cents.</a:t>
            </a:r>
          </a:p>
          <a:p>
            <a:r>
              <a:rPr lang="en-US" baseline="0" dirty="0" smtClean="0"/>
              <a:t>Technologies continue to evolve</a:t>
            </a:r>
          </a:p>
        </p:txBody>
      </p:sp>
      <p:sp>
        <p:nvSpPr>
          <p:cNvPr id="4" name="Slide Number Placeholder 3"/>
          <p:cNvSpPr>
            <a:spLocks noGrp="1"/>
          </p:cNvSpPr>
          <p:nvPr>
            <p:ph type="sldNum" sz="quarter" idx="10"/>
          </p:nvPr>
        </p:nvSpPr>
        <p:spPr/>
        <p:txBody>
          <a:bodyPr/>
          <a:lstStyle/>
          <a:p>
            <a:fld id="{7EE6BDB9-C53B-1B4D-A461-CF8E1AC2760B}"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called 0.71M structural variants .100 </a:t>
            </a:r>
            <a:r>
              <a:rPr lang="en-US" dirty="0" err="1" smtClean="0"/>
              <a:t>bp</a:t>
            </a:r>
            <a:r>
              <a:rPr lang="en-US" dirty="0" smtClean="0"/>
              <a:t> (0.41M simple dele- </a:t>
            </a:r>
            <a:r>
              <a:rPr lang="en-US" dirty="0" err="1" smtClean="0"/>
              <a:t>tions</a:t>
            </a:r>
            <a:r>
              <a:rPr lang="en-US" dirty="0" smtClean="0"/>
              <a:t>, 0.29M simple insertions, 2,100 inversions, 1,556 copy number gains and 3,658 complex structural variants) </a:t>
            </a:r>
          </a:p>
          <a:p>
            <a:endParaRPr lang="en-US" dirty="0" smtClean="0"/>
          </a:p>
          <a:p>
            <a:r>
              <a:rPr lang="en-US" dirty="0" smtClean="0"/>
              <a:t>The four wild-derived strains (CAST/</a:t>
            </a:r>
            <a:r>
              <a:rPr lang="en-US" dirty="0" err="1" smtClean="0"/>
              <a:t>EiJ</a:t>
            </a:r>
            <a:r>
              <a:rPr lang="en-US" dirty="0" smtClean="0"/>
              <a:t>, WSB/</a:t>
            </a:r>
            <a:r>
              <a:rPr lang="en-US" dirty="0" err="1" smtClean="0"/>
              <a:t>EiJ</a:t>
            </a:r>
            <a:r>
              <a:rPr lang="en-US" dirty="0" smtClean="0"/>
              <a:t>, PWK/</a:t>
            </a:r>
            <a:r>
              <a:rPr lang="en-US" dirty="0" err="1" smtClean="0"/>
              <a:t>PhJ</a:t>
            </a:r>
            <a:r>
              <a:rPr lang="en-US" dirty="0" smtClean="0"/>
              <a:t> and SPRET/</a:t>
            </a:r>
            <a:r>
              <a:rPr lang="en-US" dirty="0" err="1" smtClean="0"/>
              <a:t>EiJ</a:t>
            </a:r>
            <a:r>
              <a:rPr lang="en-US" dirty="0" smtClean="0"/>
              <a:t>) are representative of the </a:t>
            </a:r>
            <a:r>
              <a:rPr lang="en-US" dirty="0" err="1" smtClean="0"/>
              <a:t>Mus</a:t>
            </a:r>
            <a:r>
              <a:rPr lang="en-US" dirty="0" smtClean="0"/>
              <a:t> </a:t>
            </a:r>
            <a:r>
              <a:rPr lang="en-US" dirty="0" err="1" smtClean="0"/>
              <a:t>musculus</a:t>
            </a:r>
            <a:r>
              <a:rPr lang="en-US" dirty="0" smtClean="0"/>
              <a:t> </a:t>
            </a:r>
            <a:r>
              <a:rPr lang="en-US" dirty="0" err="1" smtClean="0"/>
              <a:t>castaneus</a:t>
            </a:r>
            <a:r>
              <a:rPr lang="en-US" dirty="0" smtClean="0"/>
              <a:t>, </a:t>
            </a:r>
            <a:r>
              <a:rPr lang="en-US" dirty="0" err="1" smtClean="0"/>
              <a:t>Mus</a:t>
            </a:r>
            <a:r>
              <a:rPr lang="en-US" dirty="0" smtClean="0"/>
              <a:t> </a:t>
            </a:r>
            <a:r>
              <a:rPr lang="en-US" dirty="0" err="1" smtClean="0"/>
              <a:t>musculus</a:t>
            </a:r>
            <a:r>
              <a:rPr lang="en-US" dirty="0" smtClean="0"/>
              <a:t> </a:t>
            </a:r>
            <a:r>
              <a:rPr lang="en-US" dirty="0" err="1" smtClean="0"/>
              <a:t>musculus</a:t>
            </a:r>
            <a:r>
              <a:rPr lang="en-US" dirty="0" smtClean="0"/>
              <a:t>, </a:t>
            </a:r>
            <a:r>
              <a:rPr lang="en-US" dirty="0" err="1" smtClean="0"/>
              <a:t>Mus</a:t>
            </a:r>
            <a:r>
              <a:rPr lang="en-US" dirty="0" smtClean="0"/>
              <a:t> </a:t>
            </a:r>
            <a:r>
              <a:rPr lang="en-US" dirty="0" err="1" smtClean="0"/>
              <a:t>musculus</a:t>
            </a:r>
            <a:r>
              <a:rPr lang="en-US" dirty="0" smtClean="0"/>
              <a:t> </a:t>
            </a:r>
            <a:r>
              <a:rPr lang="en-US" dirty="0" err="1" smtClean="0"/>
              <a:t>domesticus</a:t>
            </a:r>
            <a:r>
              <a:rPr lang="en-US" dirty="0" smtClean="0"/>
              <a:t> and </a:t>
            </a:r>
            <a:r>
              <a:rPr lang="en-US" dirty="0" err="1" smtClean="0"/>
              <a:t>Mus</a:t>
            </a:r>
            <a:r>
              <a:rPr lang="en-US" dirty="0" smtClean="0"/>
              <a:t> </a:t>
            </a:r>
            <a:r>
              <a:rPr lang="en-US" dirty="0" err="1" smtClean="0"/>
              <a:t>spretus</a:t>
            </a:r>
            <a:r>
              <a:rPr lang="en-US" dirty="0" smtClean="0"/>
              <a:t> </a:t>
            </a:r>
            <a:r>
              <a:rPr lang="en-US" dirty="0" err="1" smtClean="0"/>
              <a:t>taxa</a:t>
            </a:r>
            <a:r>
              <a:rPr lang="en-US" dirty="0" smtClean="0"/>
              <a:t> and include the progenitors from which the classical laboratory strains were derived. These genomes are shown in a circle with tracks indicating the relative density of </a:t>
            </a:r>
            <a:r>
              <a:rPr lang="en-US" dirty="0" err="1" smtClean="0"/>
              <a:t>SNPs</a:t>
            </a:r>
            <a:r>
              <a:rPr lang="en-US" dirty="0" smtClean="0"/>
              <a:t>, structural variants (</a:t>
            </a:r>
            <a:r>
              <a:rPr lang="en-US" dirty="0" err="1" smtClean="0"/>
              <a:t>SVs</a:t>
            </a:r>
            <a:r>
              <a:rPr lang="en-US" dirty="0" smtClean="0"/>
              <a:t>) and </a:t>
            </a:r>
            <a:r>
              <a:rPr lang="en-US" dirty="0" err="1" smtClean="0"/>
              <a:t>uncallable</a:t>
            </a:r>
            <a:r>
              <a:rPr lang="en-US" dirty="0" smtClean="0"/>
              <a:t> regions (binned into 10-Mb regions). Transposable element (TE) insertions, which are a subset of the structural variant calls, are shown as a separate track. Corresponding tracks are shown for each of the 13 classical laboratory strains to the right of the circle. Links crossing the circle indicate regions on the reference where the wild- derived strain is closest to the reference (375-kb bins). </a:t>
            </a:r>
            <a:endParaRPr lang="en-US" dirty="0"/>
          </a:p>
        </p:txBody>
      </p:sp>
      <p:sp>
        <p:nvSpPr>
          <p:cNvPr id="4" name="Slide Number Placeholder 3"/>
          <p:cNvSpPr>
            <a:spLocks noGrp="1"/>
          </p:cNvSpPr>
          <p:nvPr>
            <p:ph type="sldNum" sz="quarter" idx="10"/>
          </p:nvPr>
        </p:nvSpPr>
        <p:spPr/>
        <p:txBody>
          <a:bodyPr/>
          <a:lstStyle/>
          <a:p>
            <a:fld id="{864F928E-23B8-0D46-99E8-CCA45377CD0C}" type="slidenum">
              <a:rPr lang="en-US" smtClean="0"/>
              <a:pPr/>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Trade-off</a:t>
            </a:r>
            <a:r>
              <a:rPr lang="en-US" baseline="0" dirty="0" smtClean="0"/>
              <a:t> between scalability and </a:t>
            </a:r>
            <a:endParaRPr lang="en-US" dirty="0"/>
          </a:p>
        </p:txBody>
      </p:sp>
      <p:sp>
        <p:nvSpPr>
          <p:cNvPr id="4" name="Slide Number Placeholder 3"/>
          <p:cNvSpPr>
            <a:spLocks noGrp="1"/>
          </p:cNvSpPr>
          <p:nvPr>
            <p:ph type="sldNum" sz="quarter" idx="10"/>
          </p:nvPr>
        </p:nvSpPr>
        <p:spPr/>
        <p:txBody>
          <a:bodyPr/>
          <a:lstStyle/>
          <a:p>
            <a:fld id="{864F928E-23B8-0D46-99E8-CCA45377CD0C}" type="slidenum">
              <a:rPr lang="en-US" smtClean="0"/>
              <a:pPr/>
              <a:t>16</a:t>
            </a:fld>
            <a:endParaRPr lang="en-US"/>
          </a:p>
        </p:txBody>
      </p:sp>
    </p:spTree>
    <p:extLst>
      <p:ext uri="{BB962C8B-B14F-4D97-AF65-F5344CB8AC3E}">
        <p14:creationId xmlns:p14="http://schemas.microsoft.com/office/powerpoint/2010/main" val="4051097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Trade-off</a:t>
            </a:r>
            <a:r>
              <a:rPr lang="en-US" baseline="0" dirty="0" smtClean="0"/>
              <a:t> between scalability and simplicity (may require some learning)</a:t>
            </a:r>
            <a:endParaRPr lang="en-US" dirty="0" smtClean="0"/>
          </a:p>
          <a:p>
            <a:endParaRPr lang="en-US" dirty="0"/>
          </a:p>
        </p:txBody>
      </p:sp>
      <p:sp>
        <p:nvSpPr>
          <p:cNvPr id="4" name="Slide Number Placeholder 3"/>
          <p:cNvSpPr>
            <a:spLocks noGrp="1"/>
          </p:cNvSpPr>
          <p:nvPr>
            <p:ph type="sldNum" sz="quarter" idx="10"/>
          </p:nvPr>
        </p:nvSpPr>
        <p:spPr/>
        <p:txBody>
          <a:bodyPr/>
          <a:lstStyle/>
          <a:p>
            <a:fld id="{864F928E-23B8-0D46-99E8-CCA45377CD0C}" type="slidenum">
              <a:rPr lang="en-US" smtClean="0"/>
              <a:pPr/>
              <a:t>17</a:t>
            </a:fld>
            <a:endParaRPr lang="en-US"/>
          </a:p>
        </p:txBody>
      </p:sp>
    </p:spTree>
    <p:extLst>
      <p:ext uri="{BB962C8B-B14F-4D97-AF65-F5344CB8AC3E}">
        <p14:creationId xmlns:p14="http://schemas.microsoft.com/office/powerpoint/2010/main" val="902766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Trade-off</a:t>
            </a:r>
            <a:r>
              <a:rPr lang="en-US" baseline="0" dirty="0" smtClean="0"/>
              <a:t> between scalability and </a:t>
            </a:r>
            <a:endParaRPr lang="en-US" dirty="0"/>
          </a:p>
        </p:txBody>
      </p:sp>
      <p:sp>
        <p:nvSpPr>
          <p:cNvPr id="4" name="Slide Number Placeholder 3"/>
          <p:cNvSpPr>
            <a:spLocks noGrp="1"/>
          </p:cNvSpPr>
          <p:nvPr>
            <p:ph type="sldNum" sz="quarter" idx="10"/>
          </p:nvPr>
        </p:nvSpPr>
        <p:spPr/>
        <p:txBody>
          <a:bodyPr/>
          <a:lstStyle/>
          <a:p>
            <a:fld id="{864F928E-23B8-0D46-99E8-CCA45377CD0C}" type="slidenum">
              <a:rPr lang="en-US" smtClean="0"/>
              <a:pPr/>
              <a:t>18</a:t>
            </a:fld>
            <a:endParaRPr lang="en-US"/>
          </a:p>
        </p:txBody>
      </p:sp>
    </p:spTree>
    <p:extLst>
      <p:ext uri="{BB962C8B-B14F-4D97-AF65-F5344CB8AC3E}">
        <p14:creationId xmlns:p14="http://schemas.microsoft.com/office/powerpoint/2010/main" val="4051097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864F928E-23B8-0D46-99E8-CCA45377CD0C}" type="slidenum">
              <a:rPr lang="en-US" smtClean="0"/>
              <a:pPr/>
              <a:t>19</a:t>
            </a:fld>
            <a:endParaRPr lang="en-US"/>
          </a:p>
        </p:txBody>
      </p:sp>
    </p:spTree>
    <p:extLst>
      <p:ext uri="{BB962C8B-B14F-4D97-AF65-F5344CB8AC3E}">
        <p14:creationId xmlns:p14="http://schemas.microsoft.com/office/powerpoint/2010/main" val="2242098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Different image with many similar</a:t>
            </a:r>
            <a:r>
              <a:rPr lang="en-US" baseline="0" dirty="0" smtClean="0"/>
              <a:t> data </a:t>
            </a:r>
            <a:r>
              <a:rPr lang="en-US" baseline="0" dirty="0" smtClean="0"/>
              <a:t>tracks</a:t>
            </a:r>
          </a:p>
          <a:p>
            <a:endParaRPr lang="en-US" baseline="0" dirty="0" smtClean="0"/>
          </a:p>
          <a:p>
            <a:r>
              <a:rPr lang="en-US" dirty="0" smtClean="0"/>
              <a:t>Minimum 1 </a:t>
            </a:r>
            <a:r>
              <a:rPr lang="en-US" dirty="0" err="1" smtClean="0"/>
              <a:t>pt</a:t>
            </a:r>
            <a:r>
              <a:rPr lang="en-US" dirty="0" smtClean="0"/>
              <a:t> line thickness, 519 </a:t>
            </a:r>
            <a:r>
              <a:rPr lang="en-US" dirty="0" err="1" smtClean="0"/>
              <a:t>pt</a:t>
            </a:r>
            <a:r>
              <a:rPr lang="en-US" dirty="0" smtClean="0"/>
              <a:t> image width </a:t>
            </a:r>
            <a:endParaRPr lang="en-US" dirty="0" smtClean="0"/>
          </a:p>
        </p:txBody>
      </p:sp>
      <p:sp>
        <p:nvSpPr>
          <p:cNvPr id="4" name="Slide Number Placeholder 3"/>
          <p:cNvSpPr>
            <a:spLocks noGrp="1"/>
          </p:cNvSpPr>
          <p:nvPr>
            <p:ph type="sldNum" sz="quarter" idx="10"/>
          </p:nvPr>
        </p:nvSpPr>
        <p:spPr/>
        <p:txBody>
          <a:bodyPr/>
          <a:lstStyle/>
          <a:p>
            <a:fld id="{864F928E-23B8-0D46-99E8-CCA45377CD0C}" type="slidenum">
              <a:rPr lang="en-US" smtClean="0"/>
              <a:pPr/>
              <a:t>20</a:t>
            </a:fld>
            <a:endParaRPr lang="en-US"/>
          </a:p>
        </p:txBody>
      </p:sp>
    </p:spTree>
    <p:extLst>
      <p:ext uri="{BB962C8B-B14F-4D97-AF65-F5344CB8AC3E}">
        <p14:creationId xmlns:p14="http://schemas.microsoft.com/office/powerpoint/2010/main" val="2242098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 sometimes position</a:t>
            </a:r>
            <a:r>
              <a:rPr lang="en-US" baseline="0" dirty="0" smtClean="0"/>
              <a:t> on genome is arbitrary (shouldn’t drive the figure)</a:t>
            </a:r>
            <a:endParaRPr lang="en-US" dirty="0"/>
          </a:p>
        </p:txBody>
      </p:sp>
      <p:sp>
        <p:nvSpPr>
          <p:cNvPr id="4" name="Slide Number Placeholder 3"/>
          <p:cNvSpPr>
            <a:spLocks noGrp="1"/>
          </p:cNvSpPr>
          <p:nvPr>
            <p:ph type="sldNum" sz="quarter" idx="10"/>
          </p:nvPr>
        </p:nvSpPr>
        <p:spPr/>
        <p:txBody>
          <a:bodyPr/>
          <a:lstStyle/>
          <a:p>
            <a:fld id="{864F928E-23B8-0D46-99E8-CCA45377CD0C}" type="slidenum">
              <a:rPr lang="en-US" smtClean="0"/>
              <a:pPr/>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Interactivity</a:t>
            </a:r>
          </a:p>
          <a:p>
            <a:r>
              <a:rPr lang="en-US" dirty="0" smtClean="0"/>
              <a:t>Presentation vs. exploration</a:t>
            </a:r>
            <a:endParaRPr lang="en-US" dirty="0"/>
          </a:p>
        </p:txBody>
      </p:sp>
      <p:sp>
        <p:nvSpPr>
          <p:cNvPr id="4" name="Slide Number Placeholder 3"/>
          <p:cNvSpPr>
            <a:spLocks noGrp="1"/>
          </p:cNvSpPr>
          <p:nvPr>
            <p:ph type="sldNum" sz="quarter" idx="10"/>
          </p:nvPr>
        </p:nvSpPr>
        <p:spPr/>
        <p:txBody>
          <a:bodyPr/>
          <a:lstStyle/>
          <a:p>
            <a:fld id="{864F928E-23B8-0D46-99E8-CCA45377CD0C}" type="slidenum">
              <a:rPr lang="en-US" smtClean="0"/>
              <a:pPr/>
              <a:t>22</a:t>
            </a:fld>
            <a:endParaRPr lang="en-US"/>
          </a:p>
        </p:txBody>
      </p:sp>
    </p:spTree>
    <p:extLst>
      <p:ext uri="{BB962C8B-B14F-4D97-AF65-F5344CB8AC3E}">
        <p14:creationId xmlns:p14="http://schemas.microsoft.com/office/powerpoint/2010/main" val="4051097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228600" indent="-228600">
              <a:buNone/>
            </a:pPr>
            <a:r>
              <a:rPr lang="en-US" dirty="0" smtClean="0"/>
              <a:t>Mention</a:t>
            </a:r>
            <a:r>
              <a:rPr lang="en-US" baseline="0" dirty="0" smtClean="0"/>
              <a:t> what kind of data we’re looking at…</a:t>
            </a:r>
            <a:endParaRPr lang="en-US" dirty="0"/>
          </a:p>
        </p:txBody>
      </p:sp>
      <p:sp>
        <p:nvSpPr>
          <p:cNvPr id="4" name="Slide Number Placeholder 3"/>
          <p:cNvSpPr>
            <a:spLocks noGrp="1"/>
          </p:cNvSpPr>
          <p:nvPr>
            <p:ph type="sldNum" sz="quarter" idx="10"/>
          </p:nvPr>
        </p:nvSpPr>
        <p:spPr/>
        <p:txBody>
          <a:bodyPr/>
          <a:lstStyle/>
          <a:p>
            <a:fld id="{1E7C61ED-CF9F-134D-9853-DF8ADAD8B1F8}" type="slidenum">
              <a:rPr lang="en-US" smtClean="0"/>
              <a:pPr/>
              <a:t>23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E7C61ED-CF9F-134D-9853-DF8ADAD8B1F8}" type="slidenum">
              <a:rPr lang="en-US" smtClean="0"/>
              <a:pPr/>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 we use this mountain</a:t>
            </a:r>
            <a:r>
              <a:rPr lang="en-US" baseline="0" dirty="0" smtClean="0"/>
              <a:t> of sequences for…</a:t>
            </a:r>
          </a:p>
          <a:p>
            <a:endParaRPr lang="en-US" baseline="0" dirty="0" smtClean="0"/>
          </a:p>
          <a:p>
            <a:r>
              <a:rPr lang="en-US" baseline="0" dirty="0" smtClean="0"/>
              <a:t>Human genome 3 billion nucleotides long, but sequencing read is only 50-100 </a:t>
            </a:r>
            <a:r>
              <a:rPr lang="en-US" baseline="0" dirty="0" err="1" smtClean="0"/>
              <a:t>bp</a:t>
            </a:r>
            <a:r>
              <a:rPr lang="en-US" baseline="0" dirty="0" smtClean="0"/>
              <a:t> long</a:t>
            </a:r>
          </a:p>
          <a:p>
            <a:r>
              <a:rPr lang="en-US" dirty="0" smtClean="0"/>
              <a:t>Introduce</a:t>
            </a:r>
            <a:r>
              <a:rPr lang="en-US" baseline="0" dirty="0" smtClean="0"/>
              <a:t> sequencing “read”</a:t>
            </a:r>
            <a:endParaRPr lang="en-US" dirty="0"/>
          </a:p>
        </p:txBody>
      </p:sp>
      <p:sp>
        <p:nvSpPr>
          <p:cNvPr id="4" name="Slide Number Placeholder 3"/>
          <p:cNvSpPr>
            <a:spLocks noGrp="1"/>
          </p:cNvSpPr>
          <p:nvPr>
            <p:ph type="sldNum" sz="quarter" idx="10"/>
          </p:nvPr>
        </p:nvSpPr>
        <p:spPr/>
        <p:txBody>
          <a:bodyPr/>
          <a:lstStyle/>
          <a:p>
            <a:fld id="{864F928E-23B8-0D46-99E8-CCA45377CD0C}" type="slidenum">
              <a:rPr lang="en-US" smtClean="0"/>
              <a:pPr/>
              <a:t>3</a:t>
            </a:fld>
            <a:endParaRPr lang="en-US"/>
          </a:p>
        </p:txBody>
      </p:sp>
    </p:spTree>
    <p:extLst>
      <p:ext uri="{BB962C8B-B14F-4D97-AF65-F5344CB8AC3E}">
        <p14:creationId xmlns:p14="http://schemas.microsoft.com/office/powerpoint/2010/main" val="14229223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4F928E-23B8-0D46-99E8-CCA45377CD0C}" type="slidenum">
              <a:rPr lang="en-US" smtClean="0"/>
              <a:pPr/>
              <a:t>25</a:t>
            </a:fld>
            <a:endParaRPr lang="en-US"/>
          </a:p>
        </p:txBody>
      </p:sp>
    </p:spTree>
    <p:extLst>
      <p:ext uri="{BB962C8B-B14F-4D97-AF65-F5344CB8AC3E}">
        <p14:creationId xmlns:p14="http://schemas.microsoft.com/office/powerpoint/2010/main" val="40510978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4F928E-23B8-0D46-99E8-CCA45377CD0C}" type="slidenum">
              <a:rPr lang="en-US" smtClean="0"/>
              <a:pPr/>
              <a:t>26</a:t>
            </a:fld>
            <a:endParaRPr lang="en-US"/>
          </a:p>
        </p:txBody>
      </p:sp>
    </p:spTree>
    <p:extLst>
      <p:ext uri="{BB962C8B-B14F-4D97-AF65-F5344CB8AC3E}">
        <p14:creationId xmlns:p14="http://schemas.microsoft.com/office/powerpoint/2010/main" val="40510978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Pairwise</a:t>
            </a:r>
            <a:r>
              <a:rPr lang="en-US" dirty="0" smtClean="0"/>
              <a:t> information</a:t>
            </a:r>
            <a:endParaRPr lang="en-US" dirty="0"/>
          </a:p>
        </p:txBody>
      </p:sp>
      <p:sp>
        <p:nvSpPr>
          <p:cNvPr id="4" name="Slide Number Placeholder 3"/>
          <p:cNvSpPr>
            <a:spLocks noGrp="1"/>
          </p:cNvSpPr>
          <p:nvPr>
            <p:ph type="sldNum" sz="quarter" idx="10"/>
          </p:nvPr>
        </p:nvSpPr>
        <p:spPr/>
        <p:txBody>
          <a:bodyPr/>
          <a:lstStyle/>
          <a:p>
            <a:fld id="{864F928E-23B8-0D46-99E8-CCA45377CD0C}" type="slidenum">
              <a:rPr lang="en-US" smtClean="0"/>
              <a:pPr/>
              <a:t>29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4F928E-23B8-0D46-99E8-CCA45377CD0C}" type="slidenum">
              <a:rPr lang="en-US" smtClean="0"/>
              <a:pPr/>
              <a:t>30</a:t>
            </a:fld>
            <a:endParaRPr lang="en-US"/>
          </a:p>
        </p:txBody>
      </p:sp>
    </p:spTree>
    <p:extLst>
      <p:ext uri="{BB962C8B-B14F-4D97-AF65-F5344CB8AC3E}">
        <p14:creationId xmlns:p14="http://schemas.microsoft.com/office/powerpoint/2010/main" val="4051097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4F928E-23B8-0D46-99E8-CCA45377CD0C}" type="slidenum">
              <a:rPr lang="en-US" smtClean="0"/>
              <a:pPr/>
              <a:t>34</a:t>
            </a:fld>
            <a:endParaRPr lang="en-US"/>
          </a:p>
        </p:txBody>
      </p:sp>
    </p:spTree>
    <p:extLst>
      <p:ext uri="{BB962C8B-B14F-4D97-AF65-F5344CB8AC3E}">
        <p14:creationId xmlns:p14="http://schemas.microsoft.com/office/powerpoint/2010/main" val="40510978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Richest</a:t>
            </a:r>
            <a:r>
              <a:rPr lang="en-US" baseline="0" dirty="0" smtClean="0"/>
              <a:t> example I know is genome “finishing” tools</a:t>
            </a:r>
            <a:endParaRPr lang="en-US" dirty="0"/>
          </a:p>
        </p:txBody>
      </p:sp>
      <p:sp>
        <p:nvSpPr>
          <p:cNvPr id="4" name="Slide Number Placeholder 3"/>
          <p:cNvSpPr>
            <a:spLocks noGrp="1"/>
          </p:cNvSpPr>
          <p:nvPr>
            <p:ph type="sldNum" sz="quarter" idx="10"/>
          </p:nvPr>
        </p:nvSpPr>
        <p:spPr/>
        <p:txBody>
          <a:bodyPr/>
          <a:lstStyle/>
          <a:p>
            <a:fld id="{864F928E-23B8-0D46-99E8-CCA45377CD0C}" type="slidenum">
              <a:rPr lang="en-US" smtClean="0"/>
              <a:pPr/>
              <a:t>35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samples – several gigabytes each</a:t>
            </a:r>
          </a:p>
          <a:p>
            <a:endParaRPr lang="en-US" dirty="0"/>
          </a:p>
        </p:txBody>
      </p:sp>
      <p:sp>
        <p:nvSpPr>
          <p:cNvPr id="4" name="Slide Number Placeholder 3"/>
          <p:cNvSpPr>
            <a:spLocks noGrp="1"/>
          </p:cNvSpPr>
          <p:nvPr>
            <p:ph type="sldNum" sz="quarter" idx="10"/>
          </p:nvPr>
        </p:nvSpPr>
        <p:spPr/>
        <p:txBody>
          <a:bodyPr/>
          <a:lstStyle/>
          <a:p>
            <a:fld id="{864F928E-23B8-0D46-99E8-CCA45377CD0C}" type="slidenum">
              <a:rPr lang="en-US" smtClean="0"/>
              <a:pPr/>
              <a:t>36</a:t>
            </a:fld>
            <a:endParaRPr lang="en-US"/>
          </a:p>
        </p:txBody>
      </p:sp>
    </p:spTree>
    <p:extLst>
      <p:ext uri="{BB962C8B-B14F-4D97-AF65-F5344CB8AC3E}">
        <p14:creationId xmlns:p14="http://schemas.microsoft.com/office/powerpoint/2010/main" val="4051097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 we use this mountain</a:t>
            </a:r>
            <a:r>
              <a:rPr lang="en-US" baseline="0" dirty="0" smtClean="0"/>
              <a:t> of sequences for…</a:t>
            </a:r>
          </a:p>
          <a:p>
            <a:endParaRPr lang="en-US" baseline="0" dirty="0" smtClean="0"/>
          </a:p>
          <a:p>
            <a:r>
              <a:rPr lang="en-US" baseline="0" dirty="0" smtClean="0"/>
              <a:t>Human genome 3 billion nucleotides long, but sequencing read is only 50-100 </a:t>
            </a:r>
            <a:r>
              <a:rPr lang="en-US" baseline="0" dirty="0" err="1" smtClean="0"/>
              <a:t>bp</a:t>
            </a:r>
            <a:r>
              <a:rPr lang="en-US" baseline="0" dirty="0" smtClean="0"/>
              <a:t> long</a:t>
            </a:r>
          </a:p>
          <a:p>
            <a:endParaRPr lang="en-US" dirty="0"/>
          </a:p>
        </p:txBody>
      </p:sp>
      <p:sp>
        <p:nvSpPr>
          <p:cNvPr id="4" name="Slide Number Placeholder 3"/>
          <p:cNvSpPr>
            <a:spLocks noGrp="1"/>
          </p:cNvSpPr>
          <p:nvPr>
            <p:ph type="sldNum" sz="quarter" idx="10"/>
          </p:nvPr>
        </p:nvSpPr>
        <p:spPr/>
        <p:txBody>
          <a:bodyPr/>
          <a:lstStyle/>
          <a:p>
            <a:fld id="{864F928E-23B8-0D46-99E8-CCA45377CD0C}" type="slidenum">
              <a:rPr lang="en-US" smtClean="0"/>
              <a:pPr/>
              <a:t>4</a:t>
            </a:fld>
            <a:endParaRPr lang="en-US"/>
          </a:p>
        </p:txBody>
      </p:sp>
    </p:spTree>
    <p:extLst>
      <p:ext uri="{BB962C8B-B14F-4D97-AF65-F5344CB8AC3E}">
        <p14:creationId xmlns:p14="http://schemas.microsoft.com/office/powerpoint/2010/main" val="1422922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 we use this mountain</a:t>
            </a:r>
            <a:r>
              <a:rPr lang="en-US" baseline="0" dirty="0" smtClean="0"/>
              <a:t> of sequences for…</a:t>
            </a:r>
          </a:p>
          <a:p>
            <a:endParaRPr lang="en-US" baseline="0" dirty="0" smtClean="0"/>
          </a:p>
          <a:p>
            <a:r>
              <a:rPr lang="en-US" baseline="0" dirty="0" smtClean="0"/>
              <a:t>Human genome 3 billion nucleotides long, but sequencing read is only 50-100 </a:t>
            </a:r>
            <a:r>
              <a:rPr lang="en-US" baseline="0" dirty="0" err="1" smtClean="0"/>
              <a:t>bp</a:t>
            </a:r>
            <a:r>
              <a:rPr lang="en-US" baseline="0" dirty="0" smtClean="0"/>
              <a:t> long</a:t>
            </a:r>
          </a:p>
          <a:p>
            <a:endParaRPr lang="en-US" dirty="0"/>
          </a:p>
        </p:txBody>
      </p:sp>
      <p:sp>
        <p:nvSpPr>
          <p:cNvPr id="4" name="Slide Number Placeholder 3"/>
          <p:cNvSpPr>
            <a:spLocks noGrp="1"/>
          </p:cNvSpPr>
          <p:nvPr>
            <p:ph type="sldNum" sz="quarter" idx="10"/>
          </p:nvPr>
        </p:nvSpPr>
        <p:spPr/>
        <p:txBody>
          <a:bodyPr/>
          <a:lstStyle/>
          <a:p>
            <a:fld id="{864F928E-23B8-0D46-99E8-CCA45377CD0C}" type="slidenum">
              <a:rPr lang="en-US" smtClean="0"/>
              <a:pPr/>
              <a:t>5</a:t>
            </a:fld>
            <a:endParaRPr lang="en-US"/>
          </a:p>
        </p:txBody>
      </p:sp>
    </p:spTree>
    <p:extLst>
      <p:ext uri="{BB962C8B-B14F-4D97-AF65-F5344CB8AC3E}">
        <p14:creationId xmlns:p14="http://schemas.microsoft.com/office/powerpoint/2010/main" val="1422922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Results in a mountain of sequence</a:t>
            </a:r>
            <a:r>
              <a:rPr lang="en-US" baseline="0" dirty="0" smtClean="0"/>
              <a:t> data</a:t>
            </a:r>
            <a:endParaRPr lang="en-US" dirty="0"/>
          </a:p>
        </p:txBody>
      </p:sp>
      <p:sp>
        <p:nvSpPr>
          <p:cNvPr id="4" name="Slide Number Placeholder 3"/>
          <p:cNvSpPr>
            <a:spLocks noGrp="1"/>
          </p:cNvSpPr>
          <p:nvPr>
            <p:ph type="sldNum" sz="quarter" idx="10"/>
          </p:nvPr>
        </p:nvSpPr>
        <p:spPr/>
        <p:txBody>
          <a:bodyPr/>
          <a:lstStyle/>
          <a:p>
            <a:fld id="{864F928E-23B8-0D46-99E8-CCA45377CD0C}" type="slidenum">
              <a:rPr lang="en-US" smtClean="0"/>
              <a:pPr/>
              <a:t>6</a:t>
            </a:fld>
            <a:endParaRPr lang="en-US"/>
          </a:p>
        </p:txBody>
      </p:sp>
    </p:spTree>
    <p:extLst>
      <p:ext uri="{BB962C8B-B14F-4D97-AF65-F5344CB8AC3E}">
        <p14:creationId xmlns:p14="http://schemas.microsoft.com/office/powerpoint/2010/main" val="494149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4F928E-23B8-0D46-99E8-CCA45377CD0C}" type="slidenum">
              <a:rPr lang="en-US" smtClean="0"/>
              <a:pPr/>
              <a:t>9</a:t>
            </a:fld>
            <a:endParaRPr lang="en-US"/>
          </a:p>
        </p:txBody>
      </p:sp>
    </p:spTree>
    <p:extLst>
      <p:ext uri="{BB962C8B-B14F-4D97-AF65-F5344CB8AC3E}">
        <p14:creationId xmlns:p14="http://schemas.microsoft.com/office/powerpoint/2010/main" val="2242098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Heatmap</a:t>
            </a:r>
            <a:r>
              <a:rPr lang="en-US" dirty="0" smtClean="0"/>
              <a:t> representation</a:t>
            </a:r>
            <a:r>
              <a:rPr lang="en-US" baseline="0" dirty="0" smtClean="0"/>
              <a:t> more condensed view – </a:t>
            </a:r>
            <a:r>
              <a:rPr lang="en-US" baseline="0" dirty="0" err="1" smtClean="0"/>
              <a:t>colour</a:t>
            </a:r>
            <a:r>
              <a:rPr lang="en-US" baseline="0" dirty="0" smtClean="0"/>
              <a:t> corresponds to some measured numerical value</a:t>
            </a:r>
          </a:p>
        </p:txBody>
      </p:sp>
      <p:sp>
        <p:nvSpPr>
          <p:cNvPr id="4" name="Slide Number Placeholder 3"/>
          <p:cNvSpPr>
            <a:spLocks noGrp="1"/>
          </p:cNvSpPr>
          <p:nvPr>
            <p:ph type="sldNum" sz="quarter" idx="10"/>
          </p:nvPr>
        </p:nvSpPr>
        <p:spPr/>
        <p:txBody>
          <a:bodyPr/>
          <a:lstStyle/>
          <a:p>
            <a:fld id="{864F928E-23B8-0D46-99E8-CCA45377CD0C}" type="slidenum">
              <a:rPr lang="en-US" smtClean="0"/>
              <a:pPr/>
              <a:t>10</a:t>
            </a:fld>
            <a:endParaRPr lang="en-US"/>
          </a:p>
        </p:txBody>
      </p:sp>
    </p:spTree>
    <p:extLst>
      <p:ext uri="{BB962C8B-B14F-4D97-AF65-F5344CB8AC3E}">
        <p14:creationId xmlns:p14="http://schemas.microsoft.com/office/powerpoint/2010/main" val="3074304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4F928E-23B8-0D46-99E8-CCA45377CD0C}" type="slidenum">
              <a:rPr lang="en-US" smtClean="0"/>
              <a:pPr/>
              <a:t>13</a:t>
            </a:fld>
            <a:endParaRPr lang="en-US"/>
          </a:p>
        </p:txBody>
      </p:sp>
    </p:spTree>
    <p:extLst>
      <p:ext uri="{BB962C8B-B14F-4D97-AF65-F5344CB8AC3E}">
        <p14:creationId xmlns:p14="http://schemas.microsoft.com/office/powerpoint/2010/main" val="4051097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Pairwise relationships</a:t>
            </a:r>
            <a:r>
              <a:rPr lang="en-US" baseline="0" dirty="0" smtClean="0"/>
              <a:t> with other genome coordinate on same strand or opposite strand</a:t>
            </a:r>
          </a:p>
          <a:p>
            <a:r>
              <a:rPr lang="en-US" dirty="0" smtClean="0"/>
              <a:t>Have plots of</a:t>
            </a:r>
            <a:r>
              <a:rPr lang="en-US" baseline="0" dirty="0" smtClean="0"/>
              <a:t> copy number variation or allelic ratio </a:t>
            </a:r>
            <a:endParaRPr lang="en-US" dirty="0"/>
          </a:p>
        </p:txBody>
      </p:sp>
      <p:sp>
        <p:nvSpPr>
          <p:cNvPr id="4" name="Slide Number Placeholder 3"/>
          <p:cNvSpPr>
            <a:spLocks noGrp="1"/>
          </p:cNvSpPr>
          <p:nvPr>
            <p:ph type="sldNum" sz="quarter" idx="10"/>
          </p:nvPr>
        </p:nvSpPr>
        <p:spPr/>
        <p:txBody>
          <a:bodyPr/>
          <a:lstStyle/>
          <a:p>
            <a:fld id="{864F928E-23B8-0D46-99E8-CCA45377CD0C}" type="slidenum">
              <a:rPr lang="en-US" smtClean="0"/>
              <a:pPr/>
              <a:t>14</a:t>
            </a:fld>
            <a:endParaRPr lang="en-US"/>
          </a:p>
        </p:txBody>
      </p:sp>
    </p:spTree>
    <p:extLst>
      <p:ext uri="{BB962C8B-B14F-4D97-AF65-F5344CB8AC3E}">
        <p14:creationId xmlns:p14="http://schemas.microsoft.com/office/powerpoint/2010/main" val="1533283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CA"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
        <p:nvSpPr>
          <p:cNvPr id="4" name="Date Placeholder 3"/>
          <p:cNvSpPr>
            <a:spLocks noGrp="1"/>
          </p:cNvSpPr>
          <p:nvPr>
            <p:ph type="dt" sz="half" idx="10"/>
          </p:nvPr>
        </p:nvSpPr>
        <p:spPr/>
        <p:txBody>
          <a:bodyPr/>
          <a:lstStyle/>
          <a:p>
            <a:fld id="{D728701E-CAF4-4159-9B3E-41C86DFFA30D}" type="datetimeFigureOut">
              <a:rPr lang="en-US" smtClean="0"/>
              <a:pPr/>
              <a:t>11-10-23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D728701E-CAF4-4159-9B3E-41C86DFFA30D}" type="datetimeFigureOut">
              <a:rPr lang="en-US" smtClean="0"/>
              <a:pPr/>
              <a:t>11-10-23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CA"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D728701E-CAF4-4159-9B3E-41C86DFFA30D}" type="datetimeFigureOut">
              <a:rPr lang="en-US" smtClean="0"/>
              <a:pPr/>
              <a:t>11-10-23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D728701E-CAF4-4159-9B3E-41C86DFFA30D}" type="datetimeFigureOut">
              <a:rPr lang="en-US" smtClean="0"/>
              <a:pPr/>
              <a:t>11-10-23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CA"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D728701E-CAF4-4159-9B3E-41C86DFFA30D}" type="datetimeFigureOut">
              <a:rPr lang="en-US" smtClean="0"/>
              <a:pPr/>
              <a:t>11-10-23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Date Placeholder 4"/>
          <p:cNvSpPr>
            <a:spLocks noGrp="1"/>
          </p:cNvSpPr>
          <p:nvPr>
            <p:ph type="dt" sz="half" idx="10"/>
          </p:nvPr>
        </p:nvSpPr>
        <p:spPr/>
        <p:txBody>
          <a:bodyPr/>
          <a:lstStyle/>
          <a:p>
            <a:fld id="{D728701E-CAF4-4159-9B3E-41C86DFFA30D}" type="datetimeFigureOut">
              <a:rPr lang="en-US" smtClean="0"/>
              <a:pPr/>
              <a:t>11-10-23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7" name="Date Placeholder 6"/>
          <p:cNvSpPr>
            <a:spLocks noGrp="1"/>
          </p:cNvSpPr>
          <p:nvPr>
            <p:ph type="dt" sz="half" idx="10"/>
          </p:nvPr>
        </p:nvSpPr>
        <p:spPr/>
        <p:txBody>
          <a:bodyPr/>
          <a:lstStyle/>
          <a:p>
            <a:fld id="{D728701E-CAF4-4159-9B3E-41C86DFFA30D}" type="datetimeFigureOut">
              <a:rPr lang="en-US" smtClean="0"/>
              <a:pPr/>
              <a:t>11-10-23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2F1D00-BD13-4404-86B0-79703945A0A7}"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D728701E-CAF4-4159-9B3E-41C86DFFA30D}" type="datetimeFigureOut">
              <a:rPr lang="en-US" smtClean="0"/>
              <a:pPr/>
              <a:t>11-10-23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2F1D00-BD13-4404-86B0-79703945A0A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28701E-CAF4-4159-9B3E-41C86DFFA30D}" type="datetimeFigureOut">
              <a:rPr lang="en-US" smtClean="0"/>
              <a:pPr/>
              <a:t>11-10-23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2F1D00-BD13-4404-86B0-79703945A0A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CA"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D728701E-CAF4-4159-9B3E-41C86DFFA30D}" type="datetimeFigureOut">
              <a:rPr lang="en-US" smtClean="0"/>
              <a:pPr/>
              <a:t>11-10-23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CA"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D728701E-CAF4-4159-9B3E-41C86DFFA30D}" type="datetimeFigureOut">
              <a:rPr lang="en-US" smtClean="0"/>
              <a:pPr/>
              <a:t>11-10-23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D728701E-CAF4-4159-9B3E-41C86DFFA30D}" type="datetimeFigureOut">
              <a:rPr lang="en-US" smtClean="0"/>
              <a:pPr/>
              <a:t>11-10-23</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162F1D00-BD13-4404-86B0-79703945A0A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1.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3.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7.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gif"/><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smtClean="0"/>
              <a:t>Current Challenges in genomic Data Visualization</a:t>
            </a:r>
            <a:endParaRPr lang="en-US" sz="3600" dirty="0"/>
          </a:p>
        </p:txBody>
      </p:sp>
      <p:sp>
        <p:nvSpPr>
          <p:cNvPr id="3" name="Subtitle 2"/>
          <p:cNvSpPr>
            <a:spLocks noGrp="1"/>
          </p:cNvSpPr>
          <p:nvPr>
            <p:ph type="subTitle" idx="1"/>
          </p:nvPr>
        </p:nvSpPr>
        <p:spPr>
          <a:xfrm>
            <a:off x="685800" y="3505200"/>
            <a:ext cx="6400800" cy="2514600"/>
          </a:xfrm>
        </p:spPr>
        <p:txBody>
          <a:bodyPr>
            <a:normAutofit/>
          </a:bodyPr>
          <a:lstStyle/>
          <a:p>
            <a:r>
              <a:rPr lang="en-US" sz="3200" dirty="0" smtClean="0"/>
              <a:t>Cydney Nielsen</a:t>
            </a:r>
          </a:p>
          <a:p>
            <a:endParaRPr lang="en-US" dirty="0" smtClean="0"/>
          </a:p>
          <a:p>
            <a:r>
              <a:rPr lang="en-US" dirty="0" smtClean="0"/>
              <a:t>BC Cancer Agency</a:t>
            </a:r>
            <a:endParaRPr lang="en-US" dirty="0"/>
          </a:p>
          <a:p>
            <a:r>
              <a:rPr lang="en-US" dirty="0" smtClean="0"/>
              <a:t>Genome Sciences Centre</a:t>
            </a:r>
          </a:p>
          <a:p>
            <a:r>
              <a:rPr lang="en-US" dirty="0" smtClean="0"/>
              <a:t>Vancouver, Canada</a:t>
            </a:r>
            <a:endParaRPr lang="en-US" dirty="0"/>
          </a:p>
        </p:txBody>
      </p:sp>
    </p:spTree>
    <p:extLst>
      <p:ext uri="{BB962C8B-B14F-4D97-AF65-F5344CB8AC3E}">
        <p14:creationId xmlns:p14="http://schemas.microsoft.com/office/powerpoint/2010/main" val="295006773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266701" y="484332"/>
            <a:ext cx="8953500" cy="6602268"/>
            <a:chOff x="952501" y="1195532"/>
            <a:chExt cx="7327900" cy="5662468"/>
          </a:xfrm>
        </p:grpSpPr>
        <p:pic>
          <p:nvPicPr>
            <p:cNvPr id="6" name="Picture 5" descr="Figure2b_fromTing.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1" y="1195532"/>
              <a:ext cx="7327900" cy="5662468"/>
            </a:xfrm>
            <a:prstGeom prst="rect">
              <a:avLst/>
            </a:prstGeom>
          </p:spPr>
        </p:pic>
        <p:sp>
          <p:nvSpPr>
            <p:cNvPr id="7" name="Rectangle 6"/>
            <p:cNvSpPr/>
            <p:nvPr/>
          </p:nvSpPr>
          <p:spPr>
            <a:xfrm>
              <a:off x="952501" y="1195532"/>
              <a:ext cx="7327900" cy="43006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Rectangle 8"/>
          <p:cNvSpPr/>
          <p:nvPr/>
        </p:nvSpPr>
        <p:spPr>
          <a:xfrm>
            <a:off x="508000" y="1841500"/>
            <a:ext cx="7594600" cy="3200400"/>
          </a:xfrm>
          <a:prstGeom prst="rect">
            <a:avLst/>
          </a:prstGeom>
          <a:noFill/>
          <a:ln w="6350"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66701" y="6019800"/>
            <a:ext cx="8953500" cy="8890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08000" y="5118100"/>
            <a:ext cx="7175499" cy="14351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a:off x="6324599" y="5397500"/>
            <a:ext cx="1358900" cy="646331"/>
          </a:xfrm>
          <a:prstGeom prst="rect">
            <a:avLst/>
          </a:prstGeom>
          <a:noFill/>
        </p:spPr>
        <p:txBody>
          <a:bodyPr wrap="square" rtlCol="0">
            <a:spAutoFit/>
          </a:bodyPr>
          <a:lstStyle/>
          <a:p>
            <a:r>
              <a:rPr lang="en-US" b="1" dirty="0" smtClean="0">
                <a:solidFill>
                  <a:srgbClr val="D2533C"/>
                </a:solidFill>
              </a:rPr>
              <a:t>Genome coordinate</a:t>
            </a:r>
            <a:endParaRPr lang="en-US" b="1" dirty="0">
              <a:solidFill>
                <a:srgbClr val="D2533C"/>
              </a:solidFill>
            </a:endParaRPr>
          </a:p>
        </p:txBody>
      </p:sp>
      <p:cxnSp>
        <p:nvCxnSpPr>
          <p:cNvPr id="14" name="Straight Arrow Connector 13"/>
          <p:cNvCxnSpPr/>
          <p:nvPr/>
        </p:nvCxnSpPr>
        <p:spPr>
          <a:xfrm rot="5400000" flipH="1" flipV="1">
            <a:off x="-659209" y="3465909"/>
            <a:ext cx="2818606" cy="1588"/>
          </a:xfrm>
          <a:prstGeom prst="straightConnector1">
            <a:avLst/>
          </a:prstGeom>
          <a:ln w="50800" cap="flat" cmpd="sng" algn="ctr">
            <a:solidFill>
              <a:srgbClr val="00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863600" y="2222500"/>
            <a:ext cx="1358900" cy="646331"/>
          </a:xfrm>
          <a:prstGeom prst="rect">
            <a:avLst/>
          </a:prstGeom>
          <a:noFill/>
        </p:spPr>
        <p:txBody>
          <a:bodyPr wrap="square" rtlCol="0">
            <a:spAutoFit/>
          </a:bodyPr>
          <a:lstStyle/>
          <a:p>
            <a:r>
              <a:rPr lang="en-US" b="1" dirty="0">
                <a:solidFill>
                  <a:srgbClr val="D2533C"/>
                </a:solidFill>
              </a:rPr>
              <a:t>D</a:t>
            </a:r>
            <a:r>
              <a:rPr lang="en-US" b="1" dirty="0" smtClean="0">
                <a:solidFill>
                  <a:srgbClr val="D2533C"/>
                </a:solidFill>
              </a:rPr>
              <a:t>ata samples</a:t>
            </a:r>
            <a:endParaRPr lang="en-US" b="1" dirty="0">
              <a:solidFill>
                <a:srgbClr val="D2533C"/>
              </a:solidFill>
            </a:endParaRPr>
          </a:p>
        </p:txBody>
      </p:sp>
      <p:sp>
        <p:nvSpPr>
          <p:cNvPr id="3" name="Rectangle 2"/>
          <p:cNvSpPr/>
          <p:nvPr/>
        </p:nvSpPr>
        <p:spPr>
          <a:xfrm>
            <a:off x="8174914" y="1714500"/>
            <a:ext cx="1045287" cy="3327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804670" y="5118100"/>
            <a:ext cx="1415531" cy="8509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749300" y="5373688"/>
            <a:ext cx="7425614" cy="1588"/>
          </a:xfrm>
          <a:prstGeom prst="straightConnector1">
            <a:avLst/>
          </a:prstGeom>
          <a:ln w="50800" cap="flat" cmpd="sng" algn="ctr">
            <a:solidFill>
              <a:srgbClr val="00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5565306" y="6403200"/>
            <a:ext cx="3559350" cy="369332"/>
          </a:xfrm>
          <a:prstGeom prst="rect">
            <a:avLst/>
          </a:prstGeom>
        </p:spPr>
        <p:txBody>
          <a:bodyPr wrap="none">
            <a:spAutoFit/>
          </a:bodyPr>
          <a:lstStyle/>
          <a:p>
            <a:r>
              <a:rPr lang="en-US" dirty="0" smtClean="0"/>
              <a:t>Zhu </a:t>
            </a:r>
            <a:r>
              <a:rPr lang="en-US" i="1" dirty="0" smtClean="0"/>
              <a:t>et al</a:t>
            </a:r>
            <a:r>
              <a:rPr lang="en-US" dirty="0" smtClean="0"/>
              <a:t>., Nature Methods, 2009</a:t>
            </a:r>
            <a:endParaRPr lang="en-US" dirty="0"/>
          </a:p>
        </p:txBody>
      </p:sp>
    </p:spTree>
    <p:extLst>
      <p:ext uri="{BB962C8B-B14F-4D97-AF65-F5344CB8AC3E}">
        <p14:creationId xmlns:p14="http://schemas.microsoft.com/office/powerpoint/2010/main" val="253006870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1</a:t>
            </a:r>
            <a:endParaRPr lang="en-US" dirty="0"/>
          </a:p>
        </p:txBody>
      </p:sp>
      <p:sp>
        <p:nvSpPr>
          <p:cNvPr id="7" name="Rectangle 6"/>
          <p:cNvSpPr/>
          <p:nvPr/>
        </p:nvSpPr>
        <p:spPr>
          <a:xfrm>
            <a:off x="850900" y="3057436"/>
            <a:ext cx="7594600" cy="1692771"/>
          </a:xfrm>
          <a:prstGeom prst="rect">
            <a:avLst/>
          </a:prstGeom>
        </p:spPr>
        <p:txBody>
          <a:bodyPr wrap="square">
            <a:spAutoFit/>
          </a:bodyPr>
          <a:lstStyle/>
          <a:p>
            <a:r>
              <a:rPr lang="en-US" sz="3200" i="1" dirty="0"/>
              <a:t>Consider what </a:t>
            </a:r>
            <a:r>
              <a:rPr lang="en-US" sz="3200" i="1" dirty="0" smtClean="0"/>
              <a:t>information </a:t>
            </a:r>
            <a:r>
              <a:rPr lang="en-US" sz="3200" i="1" dirty="0"/>
              <a:t>is </a:t>
            </a:r>
            <a:r>
              <a:rPr lang="en-US" sz="3200" i="1" dirty="0" smtClean="0"/>
              <a:t>needed</a:t>
            </a:r>
          </a:p>
          <a:p>
            <a:endParaRPr lang="en-US" sz="2400" dirty="0"/>
          </a:p>
          <a:p>
            <a:r>
              <a:rPr lang="en-US" sz="2400" dirty="0"/>
              <a:t>e.g. replace with biologically meaningful summary, such </a:t>
            </a:r>
            <a:r>
              <a:rPr lang="en-US" sz="2400" dirty="0" smtClean="0"/>
              <a:t>as </a:t>
            </a:r>
            <a:r>
              <a:rPr lang="en-US" sz="2400" dirty="0"/>
              <a:t>significant change between </a:t>
            </a:r>
            <a:r>
              <a:rPr lang="en-US" sz="2400" dirty="0" smtClean="0"/>
              <a:t>samples </a:t>
            </a:r>
            <a:endParaRPr lang="en-US" sz="2400" dirty="0"/>
          </a:p>
        </p:txBody>
      </p:sp>
      <p:sp>
        <p:nvSpPr>
          <p:cNvPr id="8" name="Content Placeholder 2"/>
          <p:cNvSpPr>
            <a:spLocks noGrp="1"/>
          </p:cNvSpPr>
          <p:nvPr>
            <p:ph idx="1"/>
          </p:nvPr>
        </p:nvSpPr>
        <p:spPr>
          <a:xfrm>
            <a:off x="457200" y="1879600"/>
            <a:ext cx="8229600" cy="685800"/>
          </a:xfrm>
        </p:spPr>
        <p:txBody>
          <a:bodyPr/>
          <a:lstStyle/>
          <a:p>
            <a:pPr marL="0" indent="0">
              <a:buNone/>
            </a:pPr>
            <a:r>
              <a:rPr lang="en-US" sz="3200" dirty="0" smtClean="0"/>
              <a:t>Large number of samples for comparison</a:t>
            </a:r>
            <a:endParaRPr lang="en-US" dirty="0" smtClean="0"/>
          </a:p>
          <a:p>
            <a:endParaRPr lang="en-US" dirty="0"/>
          </a:p>
        </p:txBody>
      </p:sp>
      <p:sp>
        <p:nvSpPr>
          <p:cNvPr id="6" name="Oval 5"/>
          <p:cNvSpPr/>
          <p:nvPr/>
        </p:nvSpPr>
        <p:spPr>
          <a:xfrm>
            <a:off x="565200" y="3260686"/>
            <a:ext cx="216000" cy="216000"/>
          </a:xfrm>
          <a:prstGeom prst="ellipse">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596677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266701" y="484332"/>
            <a:ext cx="8953500" cy="6602268"/>
            <a:chOff x="952501" y="1195532"/>
            <a:chExt cx="7327900" cy="5662468"/>
          </a:xfrm>
        </p:grpSpPr>
        <p:pic>
          <p:nvPicPr>
            <p:cNvPr id="6" name="Picture 5" descr="Figure2b_fromTin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1" y="1195532"/>
              <a:ext cx="7327900" cy="5662468"/>
            </a:xfrm>
            <a:prstGeom prst="rect">
              <a:avLst/>
            </a:prstGeom>
          </p:spPr>
        </p:pic>
        <p:sp>
          <p:nvSpPr>
            <p:cNvPr id="7" name="Rectangle 6"/>
            <p:cNvSpPr/>
            <p:nvPr/>
          </p:nvSpPr>
          <p:spPr>
            <a:xfrm>
              <a:off x="952501" y="1195532"/>
              <a:ext cx="7327900" cy="43006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Rectangle 8"/>
          <p:cNvSpPr/>
          <p:nvPr/>
        </p:nvSpPr>
        <p:spPr>
          <a:xfrm>
            <a:off x="508000" y="1841500"/>
            <a:ext cx="7594600" cy="3200400"/>
          </a:xfrm>
          <a:prstGeom prst="rect">
            <a:avLst/>
          </a:prstGeom>
          <a:noFill/>
          <a:ln w="6350"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66701" y="6019800"/>
            <a:ext cx="8953500" cy="8890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8174914" y="1714500"/>
            <a:ext cx="1045287" cy="3327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804670" y="5118100"/>
            <a:ext cx="1415531" cy="8509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565306" y="6403200"/>
            <a:ext cx="3559350" cy="369332"/>
          </a:xfrm>
          <a:prstGeom prst="rect">
            <a:avLst/>
          </a:prstGeom>
        </p:spPr>
        <p:txBody>
          <a:bodyPr wrap="none">
            <a:spAutoFit/>
          </a:bodyPr>
          <a:lstStyle/>
          <a:p>
            <a:r>
              <a:rPr lang="en-US" dirty="0" smtClean="0"/>
              <a:t>Zhu </a:t>
            </a:r>
            <a:r>
              <a:rPr lang="en-US" i="1" dirty="0" smtClean="0"/>
              <a:t>et al</a:t>
            </a:r>
            <a:r>
              <a:rPr lang="en-US" dirty="0" smtClean="0"/>
              <a:t>., Nature Methods, 2009</a:t>
            </a:r>
            <a:endParaRPr lang="en-US" dirty="0"/>
          </a:p>
        </p:txBody>
      </p:sp>
      <p:sp>
        <p:nvSpPr>
          <p:cNvPr id="5" name="TextBox 4"/>
          <p:cNvSpPr txBox="1"/>
          <p:nvPr/>
        </p:nvSpPr>
        <p:spPr>
          <a:xfrm>
            <a:off x="457200" y="5130800"/>
            <a:ext cx="1168496" cy="369332"/>
          </a:xfrm>
          <a:prstGeom prst="rect">
            <a:avLst/>
          </a:prstGeom>
          <a:noFill/>
        </p:spPr>
        <p:txBody>
          <a:bodyPr wrap="none" rtlCol="0">
            <a:spAutoFit/>
          </a:bodyPr>
          <a:lstStyle/>
          <a:p>
            <a:r>
              <a:rPr lang="en-US" dirty="0" smtClean="0"/>
              <a:t>Averages</a:t>
            </a:r>
            <a:endParaRPr lang="en-US" dirty="0"/>
          </a:p>
        </p:txBody>
      </p:sp>
    </p:spTree>
    <p:extLst>
      <p:ext uri="{BB962C8B-B14F-4D97-AF65-F5344CB8AC3E}">
        <p14:creationId xmlns:p14="http://schemas.microsoft.com/office/powerpoint/2010/main" val="294120656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2</a:t>
            </a:r>
            <a:endParaRPr lang="en-US" dirty="0"/>
          </a:p>
        </p:txBody>
      </p:sp>
      <p:sp>
        <p:nvSpPr>
          <p:cNvPr id="8" name="Content Placeholder 2"/>
          <p:cNvSpPr>
            <a:spLocks noGrp="1"/>
          </p:cNvSpPr>
          <p:nvPr>
            <p:ph idx="1"/>
          </p:nvPr>
        </p:nvSpPr>
        <p:spPr>
          <a:xfrm>
            <a:off x="457200" y="1879600"/>
            <a:ext cx="8229600" cy="685800"/>
          </a:xfrm>
        </p:spPr>
        <p:txBody>
          <a:bodyPr/>
          <a:lstStyle/>
          <a:p>
            <a:pPr marL="0" indent="0">
              <a:buNone/>
            </a:pPr>
            <a:r>
              <a:rPr lang="en-US" sz="3200" dirty="0" smtClean="0"/>
              <a:t>Large number of data types</a:t>
            </a:r>
            <a:endParaRPr lang="en-US" dirty="0" smtClean="0"/>
          </a:p>
          <a:p>
            <a:endParaRPr lang="en-US" dirty="0"/>
          </a:p>
        </p:txBody>
      </p:sp>
    </p:spTree>
    <p:extLst>
      <p:ext uri="{BB962C8B-B14F-4D97-AF65-F5344CB8AC3E}">
        <p14:creationId xmlns:p14="http://schemas.microsoft.com/office/powerpoint/2010/main" val="135668959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524000"/>
            <a:ext cx="8924047" cy="4279900"/>
            <a:chOff x="0" y="1524000"/>
            <a:chExt cx="8924047" cy="4279900"/>
          </a:xfrm>
        </p:grpSpPr>
        <p:pic>
          <p:nvPicPr>
            <p:cNvPr id="4" name="Picture 3" descr="multipleModes.pdf"/>
            <p:cNvPicPr>
              <a:picLocks noChangeAspect="1"/>
            </p:cNvPicPr>
            <p:nvPr/>
          </p:nvPicPr>
          <p:blipFill>
            <a:blip r:embed="rId3"/>
            <a:stretch>
              <a:fillRect/>
            </a:stretch>
          </p:blipFill>
          <p:spPr>
            <a:xfrm>
              <a:off x="0" y="1524000"/>
              <a:ext cx="8924047" cy="4279900"/>
            </a:xfrm>
            <a:prstGeom prst="rect">
              <a:avLst/>
            </a:prstGeom>
          </p:spPr>
        </p:pic>
        <p:sp>
          <p:nvSpPr>
            <p:cNvPr id="6" name="Rectangle 5"/>
            <p:cNvSpPr/>
            <p:nvPr/>
          </p:nvSpPr>
          <p:spPr>
            <a:xfrm>
              <a:off x="152400" y="1562100"/>
              <a:ext cx="381000" cy="431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Rectangle 6"/>
          <p:cNvSpPr/>
          <p:nvPr/>
        </p:nvSpPr>
        <p:spPr>
          <a:xfrm>
            <a:off x="6090775" y="6227058"/>
            <a:ext cx="2875194" cy="369332"/>
          </a:xfrm>
          <a:prstGeom prst="rect">
            <a:avLst/>
          </a:prstGeom>
        </p:spPr>
        <p:txBody>
          <a:bodyPr wrap="none">
            <a:spAutoFit/>
          </a:bodyPr>
          <a:lstStyle/>
          <a:p>
            <a:r>
              <a:rPr lang="en-US" dirty="0" smtClean="0"/>
              <a:t>Stephens </a:t>
            </a:r>
            <a:r>
              <a:rPr lang="en-US" i="1" dirty="0" smtClean="0"/>
              <a:t>et al.</a:t>
            </a:r>
            <a:r>
              <a:rPr lang="en-US" dirty="0" smtClean="0"/>
              <a:t>, Cell, 2011</a:t>
            </a:r>
            <a:endParaRPr lang="en-US" dirty="0"/>
          </a:p>
        </p:txBody>
      </p:sp>
      <p:sp>
        <p:nvSpPr>
          <p:cNvPr id="8" name="Rectangle 7"/>
          <p:cNvSpPr/>
          <p:nvPr/>
        </p:nvSpPr>
        <p:spPr>
          <a:xfrm>
            <a:off x="342899" y="660400"/>
            <a:ext cx="4800601" cy="400110"/>
          </a:xfrm>
          <a:prstGeom prst="rect">
            <a:avLst/>
          </a:prstGeom>
        </p:spPr>
        <p:txBody>
          <a:bodyPr wrap="square">
            <a:spAutoFit/>
          </a:bodyPr>
          <a:lstStyle/>
          <a:p>
            <a:r>
              <a:rPr lang="en-US" sz="2000" dirty="0" smtClean="0"/>
              <a:t>Genomic rearrangements in cancer</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210775" y="6308923"/>
            <a:ext cx="2862457" cy="369332"/>
          </a:xfrm>
          <a:prstGeom prst="rect">
            <a:avLst/>
          </a:prstGeom>
          <a:noFill/>
        </p:spPr>
        <p:txBody>
          <a:bodyPr wrap="none" rtlCol="0">
            <a:spAutoFit/>
          </a:bodyPr>
          <a:lstStyle/>
          <a:p>
            <a:r>
              <a:rPr lang="en-US" dirty="0" smtClean="0"/>
              <a:t>Keane </a:t>
            </a:r>
            <a:r>
              <a:rPr lang="en-US" i="1" dirty="0" smtClean="0"/>
              <a:t>et al</a:t>
            </a:r>
            <a:r>
              <a:rPr lang="en-US" dirty="0" smtClean="0"/>
              <a:t>., Nature, 2011</a:t>
            </a:r>
            <a:endParaRPr lang="en-US" dirty="0"/>
          </a:p>
        </p:txBody>
      </p:sp>
      <p:grpSp>
        <p:nvGrpSpPr>
          <p:cNvPr id="2" name="Group 1"/>
          <p:cNvGrpSpPr/>
          <p:nvPr/>
        </p:nvGrpSpPr>
        <p:grpSpPr>
          <a:xfrm>
            <a:off x="1155700" y="774700"/>
            <a:ext cx="7124700" cy="5676900"/>
            <a:chOff x="1155700" y="622300"/>
            <a:chExt cx="7124700" cy="5676900"/>
          </a:xfrm>
        </p:grpSpPr>
        <p:pic>
          <p:nvPicPr>
            <p:cNvPr id="3" name="Picture 2" descr="17mouseGenome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700" y="622300"/>
              <a:ext cx="7124700" cy="5676900"/>
            </a:xfrm>
            <a:prstGeom prst="rect">
              <a:avLst/>
            </a:prstGeom>
          </p:spPr>
        </p:pic>
        <p:sp>
          <p:nvSpPr>
            <p:cNvPr id="5" name="Rectangle 4"/>
            <p:cNvSpPr/>
            <p:nvPr/>
          </p:nvSpPr>
          <p:spPr>
            <a:xfrm>
              <a:off x="1320800" y="762000"/>
              <a:ext cx="31750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308100" y="6057900"/>
              <a:ext cx="31750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Rectangle 7"/>
          <p:cNvSpPr/>
          <p:nvPr/>
        </p:nvSpPr>
        <p:spPr>
          <a:xfrm>
            <a:off x="253999" y="520700"/>
            <a:ext cx="4800601" cy="400110"/>
          </a:xfrm>
          <a:prstGeom prst="rect">
            <a:avLst/>
          </a:prstGeom>
        </p:spPr>
        <p:txBody>
          <a:bodyPr wrap="square">
            <a:spAutoFit/>
          </a:bodyPr>
          <a:lstStyle/>
          <a:p>
            <a:r>
              <a:rPr lang="en-US" sz="2000" dirty="0" smtClean="0"/>
              <a:t>17 mouse genomes</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2</a:t>
            </a:r>
            <a:endParaRPr lang="en-US" dirty="0"/>
          </a:p>
        </p:txBody>
      </p:sp>
      <p:sp>
        <p:nvSpPr>
          <p:cNvPr id="7" name="Rectangle 6"/>
          <p:cNvSpPr/>
          <p:nvPr/>
        </p:nvSpPr>
        <p:spPr>
          <a:xfrm>
            <a:off x="901700" y="3068053"/>
            <a:ext cx="7785100" cy="584776"/>
          </a:xfrm>
          <a:prstGeom prst="rect">
            <a:avLst/>
          </a:prstGeom>
        </p:spPr>
        <p:txBody>
          <a:bodyPr wrap="square">
            <a:spAutoFit/>
          </a:bodyPr>
          <a:lstStyle/>
          <a:p>
            <a:r>
              <a:rPr lang="en-US" sz="3200" i="1" dirty="0" smtClean="0"/>
              <a:t>Compact, customized data encoding </a:t>
            </a:r>
          </a:p>
        </p:txBody>
      </p:sp>
      <p:sp>
        <p:nvSpPr>
          <p:cNvPr id="8" name="Content Placeholder 2"/>
          <p:cNvSpPr>
            <a:spLocks noGrp="1"/>
          </p:cNvSpPr>
          <p:nvPr>
            <p:ph idx="1"/>
          </p:nvPr>
        </p:nvSpPr>
        <p:spPr>
          <a:xfrm>
            <a:off x="457200" y="1879600"/>
            <a:ext cx="8229600" cy="685800"/>
          </a:xfrm>
        </p:spPr>
        <p:txBody>
          <a:bodyPr/>
          <a:lstStyle/>
          <a:p>
            <a:pPr marL="0" indent="0">
              <a:buNone/>
            </a:pPr>
            <a:r>
              <a:rPr lang="en-US" sz="3200" dirty="0" smtClean="0"/>
              <a:t>Large number of data types</a:t>
            </a:r>
            <a:endParaRPr lang="en-US" dirty="0" smtClean="0"/>
          </a:p>
          <a:p>
            <a:endParaRPr lang="en-US" dirty="0"/>
          </a:p>
        </p:txBody>
      </p:sp>
      <p:sp>
        <p:nvSpPr>
          <p:cNvPr id="6" name="Oval 5"/>
          <p:cNvSpPr/>
          <p:nvPr/>
        </p:nvSpPr>
        <p:spPr>
          <a:xfrm>
            <a:off x="565200" y="3260686"/>
            <a:ext cx="216000" cy="216000"/>
          </a:xfrm>
          <a:prstGeom prst="ellipse">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809023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E_image.pdf"/>
          <p:cNvPicPr>
            <a:picLocks noChangeAspect="1"/>
          </p:cNvPicPr>
          <p:nvPr/>
        </p:nvPicPr>
        <p:blipFill>
          <a:blip r:embed="rId3"/>
          <a:stretch>
            <a:fillRect/>
          </a:stretch>
        </p:blipFill>
        <p:spPr>
          <a:xfrm>
            <a:off x="0" y="379229"/>
            <a:ext cx="5911850" cy="7187789"/>
          </a:xfrm>
          <a:prstGeom prst="rect">
            <a:avLst/>
          </a:prstGeom>
        </p:spPr>
      </p:pic>
      <p:pic>
        <p:nvPicPr>
          <p:cNvPr id="7" name="Picture 6" descr="AE_legend.pdf"/>
          <p:cNvPicPr>
            <a:picLocks noChangeAspect="1"/>
          </p:cNvPicPr>
          <p:nvPr/>
        </p:nvPicPr>
        <p:blipFill>
          <a:blip r:embed="rId4"/>
          <a:stretch>
            <a:fillRect/>
          </a:stretch>
        </p:blipFill>
        <p:spPr>
          <a:xfrm>
            <a:off x="4350350" y="4649252"/>
            <a:ext cx="3797300" cy="1400644"/>
          </a:xfrm>
          <a:prstGeom prst="rect">
            <a:avLst/>
          </a:prstGeom>
        </p:spPr>
      </p:pic>
      <p:sp>
        <p:nvSpPr>
          <p:cNvPr id="9" name="TextBox 8"/>
          <p:cNvSpPr txBox="1"/>
          <p:nvPr/>
        </p:nvSpPr>
        <p:spPr>
          <a:xfrm>
            <a:off x="4457700" y="5992588"/>
            <a:ext cx="4533899" cy="646331"/>
          </a:xfrm>
          <a:prstGeom prst="rect">
            <a:avLst/>
          </a:prstGeom>
          <a:noFill/>
        </p:spPr>
        <p:txBody>
          <a:bodyPr wrap="square" rtlCol="0">
            <a:spAutoFit/>
          </a:bodyPr>
          <a:lstStyle/>
          <a:p>
            <a:pPr algn="r"/>
            <a:r>
              <a:rPr lang="en-US" dirty="0" smtClean="0"/>
              <a:t>Nielsen </a:t>
            </a:r>
            <a:r>
              <a:rPr lang="en-US" i="1" dirty="0" smtClean="0"/>
              <a:t>et al</a:t>
            </a:r>
            <a:r>
              <a:rPr lang="en-US" dirty="0" smtClean="0"/>
              <a:t>. </a:t>
            </a:r>
            <a:endParaRPr lang="en-US" dirty="0" smtClean="0"/>
          </a:p>
          <a:p>
            <a:pPr algn="r"/>
            <a:r>
              <a:rPr lang="en-US" dirty="0" smtClean="0"/>
              <a:t>Best Paper Award at </a:t>
            </a:r>
            <a:r>
              <a:rPr lang="en-US" dirty="0" err="1" smtClean="0"/>
              <a:t>InfoVis</a:t>
            </a:r>
            <a:r>
              <a:rPr lang="en-US" dirty="0" smtClean="0"/>
              <a:t> </a:t>
            </a:r>
            <a:r>
              <a:rPr lang="en-US" dirty="0" smtClean="0"/>
              <a:t>2009</a:t>
            </a:r>
            <a:endParaRPr lang="en-US" dirty="0"/>
          </a:p>
        </p:txBody>
      </p:sp>
      <p:sp>
        <p:nvSpPr>
          <p:cNvPr id="10" name="TextBox 9"/>
          <p:cNvSpPr txBox="1"/>
          <p:nvPr/>
        </p:nvSpPr>
        <p:spPr>
          <a:xfrm>
            <a:off x="5791800" y="736600"/>
            <a:ext cx="2839239" cy="3847207"/>
          </a:xfrm>
          <a:prstGeom prst="rect">
            <a:avLst/>
          </a:prstGeom>
          <a:noFill/>
        </p:spPr>
        <p:txBody>
          <a:bodyPr wrap="none" rtlCol="0">
            <a:spAutoFit/>
          </a:bodyPr>
          <a:lstStyle/>
          <a:p>
            <a:r>
              <a:rPr lang="en-US" sz="2400" dirty="0" err="1" smtClean="0"/>
              <a:t>ABySS</a:t>
            </a:r>
            <a:r>
              <a:rPr lang="en-US" sz="2400" dirty="0" smtClean="0"/>
              <a:t>-Explorer</a:t>
            </a:r>
          </a:p>
          <a:p>
            <a:endParaRPr lang="en-US" sz="2000" dirty="0" smtClean="0"/>
          </a:p>
          <a:p>
            <a:r>
              <a:rPr lang="en-US" sz="2000" dirty="0" smtClean="0"/>
              <a:t>Represents sequence </a:t>
            </a:r>
          </a:p>
          <a:p>
            <a:pPr>
              <a:buFontTx/>
              <a:buChar char="-"/>
            </a:pPr>
            <a:r>
              <a:rPr lang="en-US" sz="2000" dirty="0" smtClean="0"/>
              <a:t> connectivity</a:t>
            </a:r>
          </a:p>
          <a:p>
            <a:pPr>
              <a:buFontTx/>
              <a:buChar char="-"/>
            </a:pPr>
            <a:r>
              <a:rPr lang="en-US" sz="2000" dirty="0" smtClean="0"/>
              <a:t> strand </a:t>
            </a:r>
          </a:p>
          <a:p>
            <a:pPr>
              <a:buFontTx/>
              <a:buChar char="-"/>
            </a:pPr>
            <a:r>
              <a:rPr lang="en-US" sz="2000" dirty="0" smtClean="0"/>
              <a:t> length</a:t>
            </a:r>
          </a:p>
          <a:p>
            <a:pPr>
              <a:buFontTx/>
              <a:buChar char="-"/>
            </a:pPr>
            <a:r>
              <a:rPr lang="en-US" sz="2000" dirty="0" smtClean="0"/>
              <a:t> mapping on reference</a:t>
            </a:r>
          </a:p>
          <a:p>
            <a:pPr>
              <a:buFontTx/>
              <a:buChar char="-"/>
            </a:pPr>
            <a:endParaRPr lang="en-US" sz="2000" dirty="0" smtClean="0"/>
          </a:p>
          <a:p>
            <a:r>
              <a:rPr lang="en-US" sz="2000" dirty="0" smtClean="0"/>
              <a:t>Interactively access</a:t>
            </a:r>
          </a:p>
          <a:p>
            <a:pPr>
              <a:buFontTx/>
              <a:buChar char="-"/>
            </a:pPr>
            <a:r>
              <a:rPr lang="en-US" sz="2000" dirty="0" smtClean="0"/>
              <a:t> sequence coverage</a:t>
            </a:r>
          </a:p>
          <a:p>
            <a:pPr>
              <a:buFontTx/>
              <a:buChar char="-"/>
            </a:pPr>
            <a:r>
              <a:rPr lang="en-US" sz="2000" dirty="0" smtClean="0"/>
              <a:t> scaffolding</a:t>
            </a:r>
          </a:p>
          <a:p>
            <a:endParaRPr lang="en-US" sz="2000" dirty="0" smtClean="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3</a:t>
            </a:r>
            <a:endParaRPr lang="en-US" dirty="0"/>
          </a:p>
        </p:txBody>
      </p:sp>
      <p:sp>
        <p:nvSpPr>
          <p:cNvPr id="8" name="Content Placeholder 2"/>
          <p:cNvSpPr>
            <a:spLocks noGrp="1"/>
          </p:cNvSpPr>
          <p:nvPr>
            <p:ph idx="1"/>
          </p:nvPr>
        </p:nvSpPr>
        <p:spPr>
          <a:xfrm>
            <a:off x="457200" y="1879600"/>
            <a:ext cx="8229600" cy="685800"/>
          </a:xfrm>
        </p:spPr>
        <p:txBody>
          <a:bodyPr/>
          <a:lstStyle/>
          <a:p>
            <a:pPr marL="0" indent="0">
              <a:buNone/>
            </a:pPr>
            <a:r>
              <a:rPr lang="en-US" sz="3200" dirty="0" smtClean="0"/>
              <a:t>Genomic features are sparse</a:t>
            </a:r>
            <a:endParaRPr lang="en-US" dirty="0" smtClean="0"/>
          </a:p>
          <a:p>
            <a:endParaRPr lang="en-US" dirty="0"/>
          </a:p>
        </p:txBody>
      </p:sp>
    </p:spTree>
    <p:extLst>
      <p:ext uri="{BB962C8B-B14F-4D97-AF65-F5344CB8AC3E}">
        <p14:creationId xmlns:p14="http://schemas.microsoft.com/office/powerpoint/2010/main" val="426954196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Genome Browsers</a:t>
            </a:r>
            <a:endParaRPr lang="en-US" dirty="0"/>
          </a:p>
        </p:txBody>
      </p:sp>
      <p:pic>
        <p:nvPicPr>
          <p:cNvPr id="5" name="Picture 4" descr="ucsc_gb_screenshot.png"/>
          <p:cNvPicPr>
            <a:picLocks noChangeAspect="1"/>
          </p:cNvPicPr>
          <p:nvPr/>
        </p:nvPicPr>
        <p:blipFill>
          <a:blip r:embed="rId3"/>
          <a:stretch>
            <a:fillRect/>
          </a:stretch>
        </p:blipFill>
        <p:spPr>
          <a:xfrm>
            <a:off x="0" y="1828990"/>
            <a:ext cx="9144000" cy="5041710"/>
          </a:xfrm>
          <a:prstGeom prst="rect">
            <a:avLst/>
          </a:prstGeom>
        </p:spPr>
      </p:pic>
      <p:sp>
        <p:nvSpPr>
          <p:cNvPr id="6" name="TextBox 5"/>
          <p:cNvSpPr txBox="1"/>
          <p:nvPr/>
        </p:nvSpPr>
        <p:spPr>
          <a:xfrm>
            <a:off x="533400" y="1418208"/>
            <a:ext cx="1749197" cy="400110"/>
          </a:xfrm>
          <a:prstGeom prst="rect">
            <a:avLst/>
          </a:prstGeom>
          <a:noFill/>
        </p:spPr>
        <p:txBody>
          <a:bodyPr wrap="none" rtlCol="0">
            <a:spAutoFit/>
          </a:bodyPr>
          <a:lstStyle/>
          <a:p>
            <a:r>
              <a:rPr lang="en-US" sz="2000" dirty="0" smtClean="0"/>
              <a:t>LOCAL VIEW</a:t>
            </a:r>
            <a:endParaRPr lang="en-US" sz="2000" dirty="0"/>
          </a:p>
        </p:txBody>
      </p:sp>
      <p:sp>
        <p:nvSpPr>
          <p:cNvPr id="7" name="Rectangle 6"/>
          <p:cNvSpPr/>
          <p:nvPr/>
        </p:nvSpPr>
        <p:spPr>
          <a:xfrm>
            <a:off x="0" y="1818318"/>
            <a:ext cx="9144000" cy="37496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4965700"/>
            <a:ext cx="9144000" cy="18923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0" y="2193283"/>
            <a:ext cx="91440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2700" y="4965700"/>
            <a:ext cx="9144000" cy="158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386793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The Data Deluge</a:t>
            </a:r>
            <a:endParaRPr lang="en-US" dirty="0"/>
          </a:p>
        </p:txBody>
      </p:sp>
      <p:pic>
        <p:nvPicPr>
          <p:cNvPr id="5" name="Picture 4" descr="cost_per_megabase.jpg"/>
          <p:cNvPicPr>
            <a:picLocks noChangeAspect="1"/>
          </p:cNvPicPr>
          <p:nvPr/>
        </p:nvPicPr>
        <p:blipFill>
          <a:blip r:embed="rId3"/>
          <a:stretch>
            <a:fillRect/>
          </a:stretch>
        </p:blipFill>
        <p:spPr>
          <a:xfrm>
            <a:off x="1148861" y="1560263"/>
            <a:ext cx="6772193" cy="5079145"/>
          </a:xfrm>
          <a:prstGeom prst="rect">
            <a:avLst/>
          </a:prstGeom>
        </p:spPr>
      </p:pic>
      <p:sp>
        <p:nvSpPr>
          <p:cNvPr id="2" name="TextBox 1"/>
          <p:cNvSpPr txBox="1"/>
          <p:nvPr/>
        </p:nvSpPr>
        <p:spPr>
          <a:xfrm>
            <a:off x="88900" y="2362200"/>
            <a:ext cx="1025491" cy="646331"/>
          </a:xfrm>
          <a:prstGeom prst="rect">
            <a:avLst/>
          </a:prstGeom>
          <a:noFill/>
        </p:spPr>
        <p:txBody>
          <a:bodyPr wrap="none" rtlCol="0">
            <a:spAutoFit/>
          </a:bodyPr>
          <a:lstStyle/>
          <a:p>
            <a:pPr algn="r"/>
            <a:r>
              <a:rPr lang="en-US" dirty="0" smtClean="0"/>
              <a:t>~$5,000</a:t>
            </a:r>
          </a:p>
          <a:p>
            <a:pPr algn="r"/>
            <a:r>
              <a:rPr lang="en-US" dirty="0"/>
              <a:t>i</a:t>
            </a:r>
            <a:r>
              <a:rPr lang="en-US" dirty="0" smtClean="0"/>
              <a:t>n 2001</a:t>
            </a:r>
            <a:endParaRPr lang="en-US" dirty="0"/>
          </a:p>
        </p:txBody>
      </p:sp>
      <p:sp>
        <p:nvSpPr>
          <p:cNvPr id="6" name="TextBox 5"/>
          <p:cNvSpPr txBox="1"/>
          <p:nvPr/>
        </p:nvSpPr>
        <p:spPr>
          <a:xfrm>
            <a:off x="7945505" y="5359400"/>
            <a:ext cx="924840" cy="646331"/>
          </a:xfrm>
          <a:prstGeom prst="rect">
            <a:avLst/>
          </a:prstGeom>
          <a:noFill/>
        </p:spPr>
        <p:txBody>
          <a:bodyPr wrap="none" rtlCol="0">
            <a:spAutoFit/>
          </a:bodyPr>
          <a:lstStyle/>
          <a:p>
            <a:pPr algn="r"/>
            <a:r>
              <a:rPr lang="en-US" dirty="0" smtClean="0"/>
              <a:t>~10¢</a:t>
            </a:r>
          </a:p>
          <a:p>
            <a:pPr algn="r"/>
            <a:r>
              <a:rPr lang="en-US" dirty="0"/>
              <a:t>i</a:t>
            </a:r>
            <a:r>
              <a:rPr lang="en-US" dirty="0" smtClean="0"/>
              <a:t>n 2011</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Genome Browsers</a:t>
            </a:r>
            <a:endParaRPr lang="en-US" dirty="0"/>
          </a:p>
        </p:txBody>
      </p:sp>
      <p:pic>
        <p:nvPicPr>
          <p:cNvPr id="5" name="Picture 4" descr="ucsc_gb_screenshot.png"/>
          <p:cNvPicPr>
            <a:picLocks noChangeAspect="1"/>
          </p:cNvPicPr>
          <p:nvPr/>
        </p:nvPicPr>
        <p:blipFill>
          <a:blip r:embed="rId3"/>
          <a:stretch>
            <a:fillRect/>
          </a:stretch>
        </p:blipFill>
        <p:spPr>
          <a:xfrm>
            <a:off x="0" y="1828990"/>
            <a:ext cx="9144000" cy="5041710"/>
          </a:xfrm>
          <a:prstGeom prst="rect">
            <a:avLst/>
          </a:prstGeom>
        </p:spPr>
      </p:pic>
      <p:sp>
        <p:nvSpPr>
          <p:cNvPr id="6" name="TextBox 5"/>
          <p:cNvSpPr txBox="1"/>
          <p:nvPr/>
        </p:nvSpPr>
        <p:spPr>
          <a:xfrm>
            <a:off x="533400" y="1418208"/>
            <a:ext cx="1749197" cy="400110"/>
          </a:xfrm>
          <a:prstGeom prst="rect">
            <a:avLst/>
          </a:prstGeom>
          <a:noFill/>
        </p:spPr>
        <p:txBody>
          <a:bodyPr wrap="none" rtlCol="0">
            <a:spAutoFit/>
          </a:bodyPr>
          <a:lstStyle/>
          <a:p>
            <a:r>
              <a:rPr lang="en-US" sz="2000" dirty="0" smtClean="0"/>
              <a:t>LOCAL VIEW</a:t>
            </a:r>
            <a:endParaRPr lang="en-US" sz="2000" dirty="0"/>
          </a:p>
        </p:txBody>
      </p:sp>
      <p:sp>
        <p:nvSpPr>
          <p:cNvPr id="7" name="Rectangle 6"/>
          <p:cNvSpPr/>
          <p:nvPr/>
        </p:nvSpPr>
        <p:spPr>
          <a:xfrm>
            <a:off x="0" y="1818318"/>
            <a:ext cx="9144000" cy="37496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4965700"/>
            <a:ext cx="9144000" cy="18923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 name="Straight Connector 9"/>
          <p:cNvCxnSpPr/>
          <p:nvPr/>
        </p:nvCxnSpPr>
        <p:spPr>
          <a:xfrm>
            <a:off x="0" y="2193283"/>
            <a:ext cx="91440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2700" y="4965700"/>
            <a:ext cx="9144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127000" y="5590218"/>
            <a:ext cx="8978900" cy="369332"/>
          </a:xfrm>
          <a:prstGeom prst="rect">
            <a:avLst/>
          </a:prstGeom>
          <a:noFill/>
        </p:spPr>
        <p:txBody>
          <a:bodyPr wrap="square" rtlCol="0">
            <a:spAutoFit/>
          </a:bodyPr>
          <a:lstStyle/>
          <a:p>
            <a:r>
              <a:rPr lang="en-US" dirty="0" smtClean="0"/>
              <a:t>Human chr1, </a:t>
            </a:r>
            <a:r>
              <a:rPr lang="en-US" dirty="0"/>
              <a:t>1 </a:t>
            </a:r>
            <a:r>
              <a:rPr lang="en-US" dirty="0" err="1"/>
              <a:t>pt</a:t>
            </a:r>
            <a:r>
              <a:rPr lang="en-US" dirty="0"/>
              <a:t> corresponds to 480 kb, which is larger than 98% of all </a:t>
            </a:r>
            <a:r>
              <a:rPr lang="en-US" dirty="0" smtClean="0"/>
              <a:t>human genes</a:t>
            </a:r>
            <a:r>
              <a:rPr lang="en-US" dirty="0"/>
              <a:t>! </a:t>
            </a:r>
          </a:p>
        </p:txBody>
      </p:sp>
    </p:spTree>
    <p:extLst>
      <p:ext uri="{BB962C8B-B14F-4D97-AF65-F5344CB8AC3E}">
        <p14:creationId xmlns:p14="http://schemas.microsoft.com/office/powerpoint/2010/main" val="248913897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53761" y="1528436"/>
            <a:ext cx="5680992" cy="4470400"/>
            <a:chOff x="1853761" y="1528436"/>
            <a:chExt cx="5680992" cy="4470400"/>
          </a:xfrm>
        </p:grpSpPr>
        <p:pic>
          <p:nvPicPr>
            <p:cNvPr id="6" name="Picture 5" descr="hilbertCurve.pdf"/>
            <p:cNvPicPr>
              <a:picLocks noChangeAspect="1"/>
            </p:cNvPicPr>
            <p:nvPr/>
          </p:nvPicPr>
          <p:blipFill>
            <a:blip r:embed="rId3"/>
            <a:stretch>
              <a:fillRect/>
            </a:stretch>
          </p:blipFill>
          <p:spPr>
            <a:xfrm>
              <a:off x="1853761" y="1640518"/>
              <a:ext cx="5680992" cy="4358318"/>
            </a:xfrm>
            <a:prstGeom prst="rect">
              <a:avLst/>
            </a:prstGeom>
          </p:spPr>
        </p:pic>
        <p:sp>
          <p:nvSpPr>
            <p:cNvPr id="2" name="Rectangle 1"/>
            <p:cNvSpPr/>
            <p:nvPr/>
          </p:nvSpPr>
          <p:spPr>
            <a:xfrm>
              <a:off x="1853761" y="1538918"/>
              <a:ext cx="292539" cy="32798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047561" y="1528436"/>
              <a:ext cx="292539" cy="32798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itle 1"/>
          <p:cNvSpPr>
            <a:spLocks noGrp="1"/>
          </p:cNvSpPr>
          <p:nvPr>
            <p:ph type="title"/>
          </p:nvPr>
        </p:nvSpPr>
        <p:spPr/>
        <p:txBody>
          <a:bodyPr>
            <a:normAutofit/>
          </a:bodyPr>
          <a:lstStyle/>
          <a:p>
            <a:r>
              <a:rPr lang="en-US" dirty="0" smtClean="0"/>
              <a:t>Hilbert Curve</a:t>
            </a:r>
            <a:endParaRPr lang="en-US" dirty="0"/>
          </a:p>
        </p:txBody>
      </p:sp>
      <p:sp>
        <p:nvSpPr>
          <p:cNvPr id="14" name="TextBox 13"/>
          <p:cNvSpPr txBox="1"/>
          <p:nvPr/>
        </p:nvSpPr>
        <p:spPr>
          <a:xfrm>
            <a:off x="482600" y="1418208"/>
            <a:ext cx="1928733" cy="400110"/>
          </a:xfrm>
          <a:prstGeom prst="rect">
            <a:avLst/>
          </a:prstGeom>
          <a:noFill/>
        </p:spPr>
        <p:txBody>
          <a:bodyPr wrap="none" rtlCol="0">
            <a:spAutoFit/>
          </a:bodyPr>
          <a:lstStyle/>
          <a:p>
            <a:r>
              <a:rPr lang="en-US" sz="2000" dirty="0" smtClean="0"/>
              <a:t>GLOBAL VIEW</a:t>
            </a:r>
            <a:endParaRPr lang="en-US" sz="2000" dirty="0"/>
          </a:p>
        </p:txBody>
      </p:sp>
      <p:sp>
        <p:nvSpPr>
          <p:cNvPr id="7" name="Rectangle 6"/>
          <p:cNvSpPr/>
          <p:nvPr/>
        </p:nvSpPr>
        <p:spPr>
          <a:xfrm>
            <a:off x="5632045" y="6054923"/>
            <a:ext cx="3439739" cy="646331"/>
          </a:xfrm>
          <a:prstGeom prst="rect">
            <a:avLst/>
          </a:prstGeom>
        </p:spPr>
        <p:txBody>
          <a:bodyPr wrap="none">
            <a:spAutoFit/>
          </a:bodyPr>
          <a:lstStyle/>
          <a:p>
            <a:r>
              <a:rPr lang="en-US" dirty="0" err="1" smtClean="0"/>
              <a:t>Kharchenko</a:t>
            </a:r>
            <a:r>
              <a:rPr lang="en-US" dirty="0" smtClean="0"/>
              <a:t> </a:t>
            </a:r>
            <a:r>
              <a:rPr lang="en-US" i="1" dirty="0" smtClean="0"/>
              <a:t>et al</a:t>
            </a:r>
            <a:r>
              <a:rPr lang="en-US" dirty="0" smtClean="0"/>
              <a:t>., Nature, 2011</a:t>
            </a:r>
          </a:p>
          <a:p>
            <a:r>
              <a:rPr lang="en-US" dirty="0" smtClean="0"/>
              <a:t>Anders, Bioinformatics, 2009</a:t>
            </a:r>
            <a:endParaRPr lang="en-US" dirty="0"/>
          </a:p>
        </p:txBody>
      </p:sp>
    </p:spTree>
    <p:extLst>
      <p:ext uri="{BB962C8B-B14F-4D97-AF65-F5344CB8AC3E}">
        <p14:creationId xmlns:p14="http://schemas.microsoft.com/office/powerpoint/2010/main" val="389593050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3</a:t>
            </a:r>
            <a:endParaRPr lang="en-US" dirty="0"/>
          </a:p>
        </p:txBody>
      </p:sp>
      <p:sp>
        <p:nvSpPr>
          <p:cNvPr id="8" name="Content Placeholder 2"/>
          <p:cNvSpPr>
            <a:spLocks noGrp="1"/>
          </p:cNvSpPr>
          <p:nvPr>
            <p:ph idx="1"/>
          </p:nvPr>
        </p:nvSpPr>
        <p:spPr>
          <a:xfrm>
            <a:off x="457200" y="1879600"/>
            <a:ext cx="8229600" cy="685800"/>
          </a:xfrm>
        </p:spPr>
        <p:txBody>
          <a:bodyPr/>
          <a:lstStyle/>
          <a:p>
            <a:pPr marL="0" indent="0">
              <a:buNone/>
            </a:pPr>
            <a:r>
              <a:rPr lang="en-US" sz="3200" dirty="0" smtClean="0"/>
              <a:t>Genomic features are sparse</a:t>
            </a:r>
            <a:endParaRPr lang="en-US" dirty="0" smtClean="0"/>
          </a:p>
          <a:p>
            <a:endParaRPr lang="en-US" dirty="0"/>
          </a:p>
        </p:txBody>
      </p:sp>
      <p:sp>
        <p:nvSpPr>
          <p:cNvPr id="6" name="Rectangle 5"/>
          <p:cNvSpPr/>
          <p:nvPr/>
        </p:nvSpPr>
        <p:spPr>
          <a:xfrm>
            <a:off x="901700" y="3068053"/>
            <a:ext cx="7785100" cy="1077218"/>
          </a:xfrm>
          <a:prstGeom prst="rect">
            <a:avLst/>
          </a:prstGeom>
        </p:spPr>
        <p:txBody>
          <a:bodyPr wrap="square">
            <a:spAutoFit/>
          </a:bodyPr>
          <a:lstStyle/>
          <a:p>
            <a:r>
              <a:rPr lang="en-US" sz="3200" i="1" dirty="0" smtClean="0"/>
              <a:t>Both overview and detail</a:t>
            </a:r>
          </a:p>
          <a:p>
            <a:r>
              <a:rPr lang="en-US" sz="3200" i="1" dirty="0" smtClean="0"/>
              <a:t>Functional axis (perhaps not full genome)</a:t>
            </a:r>
          </a:p>
        </p:txBody>
      </p:sp>
      <p:sp>
        <p:nvSpPr>
          <p:cNvPr id="7" name="Oval 6"/>
          <p:cNvSpPr/>
          <p:nvPr/>
        </p:nvSpPr>
        <p:spPr>
          <a:xfrm>
            <a:off x="565200" y="3260686"/>
            <a:ext cx="216000" cy="216000"/>
          </a:xfrm>
          <a:prstGeom prst="ellipse">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757638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2330357" y="1687513"/>
            <a:ext cx="5950043" cy="4992687"/>
            <a:chOff x="1936657" y="1408113"/>
            <a:chExt cx="5950043" cy="4992687"/>
          </a:xfrm>
        </p:grpSpPr>
        <p:sp>
          <p:nvSpPr>
            <p:cNvPr id="21522" name="Text Box 47"/>
            <p:cNvSpPr txBox="1">
              <a:spLocks noChangeArrowheads="1"/>
            </p:cNvSpPr>
            <p:nvPr/>
          </p:nvSpPr>
          <p:spPr bwMode="auto">
            <a:xfrm>
              <a:off x="1936657" y="1549400"/>
              <a:ext cx="1447800" cy="2322174"/>
            </a:xfrm>
            <a:prstGeom prst="rect">
              <a:avLst/>
            </a:prstGeom>
            <a:noFill/>
            <a:ln w="9525">
              <a:noFill/>
              <a:miter lim="800000"/>
              <a:headEnd/>
              <a:tailEnd/>
            </a:ln>
          </p:spPr>
          <p:txBody>
            <a:bodyPr anchor="ctr">
              <a:prstTxWarp prst="textNoShape">
                <a:avLst/>
              </a:prstTxWarp>
              <a:spAutoFit/>
            </a:bodyPr>
            <a:lstStyle/>
            <a:p>
              <a:pPr algn="r">
                <a:lnSpc>
                  <a:spcPct val="130000"/>
                </a:lnSpc>
              </a:pPr>
              <a:r>
                <a:rPr lang="en-US" sz="1400" dirty="0">
                  <a:solidFill>
                    <a:srgbClr val="595959"/>
                  </a:solidFill>
                </a:rPr>
                <a:t>H3K4me3</a:t>
              </a:r>
            </a:p>
            <a:p>
              <a:pPr algn="r">
                <a:lnSpc>
                  <a:spcPct val="130000"/>
                </a:lnSpc>
              </a:pPr>
              <a:r>
                <a:rPr lang="en-US" sz="1400" dirty="0">
                  <a:solidFill>
                    <a:srgbClr val="595959"/>
                  </a:solidFill>
                </a:rPr>
                <a:t>H3K9Ac</a:t>
              </a:r>
            </a:p>
            <a:p>
              <a:pPr algn="r">
                <a:lnSpc>
                  <a:spcPct val="130000"/>
                </a:lnSpc>
              </a:pPr>
              <a:r>
                <a:rPr lang="en-US" sz="1400" dirty="0">
                  <a:solidFill>
                    <a:srgbClr val="595959"/>
                  </a:solidFill>
                </a:rPr>
                <a:t>H3K4me1</a:t>
              </a:r>
            </a:p>
            <a:p>
              <a:pPr algn="r">
                <a:lnSpc>
                  <a:spcPct val="130000"/>
                </a:lnSpc>
              </a:pPr>
              <a:r>
                <a:rPr lang="en-US" sz="1400" dirty="0" smtClean="0">
                  <a:solidFill>
                    <a:srgbClr val="595959"/>
                  </a:solidFill>
                </a:rPr>
                <a:t>H3K36me3</a:t>
              </a:r>
            </a:p>
            <a:p>
              <a:pPr algn="r">
                <a:lnSpc>
                  <a:spcPct val="130000"/>
                </a:lnSpc>
              </a:pPr>
              <a:r>
                <a:rPr lang="en-US" sz="1400" dirty="0" smtClean="0">
                  <a:solidFill>
                    <a:srgbClr val="595959"/>
                  </a:solidFill>
                </a:rPr>
                <a:t>H3K27me3</a:t>
              </a:r>
            </a:p>
            <a:p>
              <a:pPr algn="r">
                <a:lnSpc>
                  <a:spcPct val="130000"/>
                </a:lnSpc>
              </a:pPr>
              <a:r>
                <a:rPr lang="en-US" sz="1400" dirty="0" smtClean="0">
                  <a:solidFill>
                    <a:srgbClr val="595959"/>
                  </a:solidFill>
                </a:rPr>
                <a:t>H3K9me3</a:t>
              </a:r>
            </a:p>
            <a:p>
              <a:pPr algn="r">
                <a:lnSpc>
                  <a:spcPct val="130000"/>
                </a:lnSpc>
              </a:pPr>
              <a:r>
                <a:rPr lang="en-US" sz="1400" dirty="0" err="1">
                  <a:solidFill>
                    <a:srgbClr val="595959"/>
                  </a:solidFill>
                </a:rPr>
                <a:t>MeDIP</a:t>
              </a:r>
              <a:endParaRPr lang="en-US" sz="1400" dirty="0">
                <a:solidFill>
                  <a:srgbClr val="595959"/>
                </a:solidFill>
              </a:endParaRPr>
            </a:p>
            <a:p>
              <a:pPr algn="r">
                <a:lnSpc>
                  <a:spcPct val="130000"/>
                </a:lnSpc>
              </a:pPr>
              <a:r>
                <a:rPr lang="en-US" sz="1400" dirty="0">
                  <a:solidFill>
                    <a:srgbClr val="595959"/>
                  </a:solidFill>
                </a:rPr>
                <a:t>MRE</a:t>
              </a:r>
            </a:p>
          </p:txBody>
        </p:sp>
        <p:pic>
          <p:nvPicPr>
            <p:cNvPr id="21523" name="Picture 11" descr="scaleBar"/>
            <p:cNvPicPr>
              <a:picLocks noChangeAspect="1" noChangeArrowheads="1"/>
            </p:cNvPicPr>
            <p:nvPr/>
          </p:nvPicPr>
          <p:blipFill>
            <a:blip r:embed="rId3"/>
            <a:srcRect/>
            <a:stretch>
              <a:fillRect/>
            </a:stretch>
          </p:blipFill>
          <p:spPr bwMode="auto">
            <a:xfrm>
              <a:off x="7413625" y="4419600"/>
              <a:ext cx="473075" cy="1612900"/>
            </a:xfrm>
            <a:prstGeom prst="rect">
              <a:avLst/>
            </a:prstGeom>
            <a:noFill/>
            <a:ln w="9525">
              <a:noFill/>
              <a:miter lim="800000"/>
              <a:headEnd/>
              <a:tailEnd/>
            </a:ln>
          </p:spPr>
        </p:pic>
        <p:pic>
          <p:nvPicPr>
            <p:cNvPr id="21524" name="Picture 12" descr="clustering_revised"/>
            <p:cNvPicPr>
              <a:picLocks noChangeAspect="1" noChangeArrowheads="1"/>
            </p:cNvPicPr>
            <p:nvPr/>
          </p:nvPicPr>
          <p:blipFill>
            <a:blip r:embed="rId4"/>
            <a:srcRect/>
            <a:stretch>
              <a:fillRect/>
            </a:stretch>
          </p:blipFill>
          <p:spPr bwMode="auto">
            <a:xfrm>
              <a:off x="3365500" y="1408113"/>
              <a:ext cx="3895725" cy="4992687"/>
            </a:xfrm>
            <a:prstGeom prst="rect">
              <a:avLst/>
            </a:prstGeom>
            <a:noFill/>
            <a:ln w="9525">
              <a:noFill/>
              <a:miter lim="800000"/>
              <a:headEnd/>
              <a:tailEnd/>
            </a:ln>
          </p:spPr>
        </p:pic>
      </p:grpSp>
      <p:sp>
        <p:nvSpPr>
          <p:cNvPr id="21511" name="Rectangle 4"/>
          <p:cNvSpPr>
            <a:spLocks noChangeArrowheads="1"/>
          </p:cNvSpPr>
          <p:nvPr/>
        </p:nvSpPr>
        <p:spPr bwMode="auto">
          <a:xfrm>
            <a:off x="838200" y="4586288"/>
            <a:ext cx="2634505" cy="400110"/>
          </a:xfrm>
          <a:prstGeom prst="rect">
            <a:avLst/>
          </a:prstGeom>
          <a:noFill/>
          <a:ln w="9525">
            <a:noFill/>
            <a:miter lim="800000"/>
            <a:headEnd/>
            <a:tailEnd/>
          </a:ln>
        </p:spPr>
        <p:txBody>
          <a:bodyPr wrap="none">
            <a:prstTxWarp prst="textNoShape">
              <a:avLst/>
            </a:prstTxWarp>
            <a:spAutoFit/>
          </a:bodyPr>
          <a:lstStyle/>
          <a:p>
            <a:pPr marL="457200" indent="-457200"/>
            <a:r>
              <a:rPr lang="en-US" sz="2000" dirty="0">
                <a:latin typeface="Calibri" pitchFamily="-106" charset="0"/>
              </a:rPr>
              <a:t>2. Extract data matrices</a:t>
            </a:r>
          </a:p>
        </p:txBody>
      </p:sp>
      <p:sp>
        <p:nvSpPr>
          <p:cNvPr id="22" name="Rectangle 5"/>
          <p:cNvSpPr>
            <a:spLocks noChangeArrowheads="1"/>
          </p:cNvSpPr>
          <p:nvPr/>
        </p:nvSpPr>
        <p:spPr bwMode="auto">
          <a:xfrm>
            <a:off x="838200" y="1282700"/>
            <a:ext cx="6539320" cy="400110"/>
          </a:xfrm>
          <a:prstGeom prst="rect">
            <a:avLst/>
          </a:prstGeom>
          <a:noFill/>
          <a:ln w="9525">
            <a:noFill/>
            <a:miter lim="800000"/>
            <a:headEnd/>
            <a:tailEnd/>
          </a:ln>
        </p:spPr>
        <p:txBody>
          <a:bodyPr wrap="none">
            <a:prstTxWarp prst="textNoShape">
              <a:avLst/>
            </a:prstTxWarp>
            <a:spAutoFit/>
          </a:bodyPr>
          <a:lstStyle/>
          <a:p>
            <a:pPr marL="457200" indent="-457200"/>
            <a:r>
              <a:rPr lang="en-US" sz="2000" dirty="0">
                <a:latin typeface="Calibri" pitchFamily="-106" charset="0"/>
              </a:rPr>
              <a:t>1.</a:t>
            </a:r>
            <a:r>
              <a:rPr lang="en-US" sz="2000" dirty="0" smtClean="0">
                <a:latin typeface="Calibri" pitchFamily="-106" charset="0"/>
              </a:rPr>
              <a:t> Focus on regions of interest (e.g. transcriptional start sites)</a:t>
            </a:r>
            <a:endParaRPr lang="en-US" sz="2000" dirty="0">
              <a:latin typeface="Calibri" pitchFamily="-106" charset="0"/>
            </a:endParaRPr>
          </a:p>
        </p:txBody>
      </p:sp>
      <p:pic>
        <p:nvPicPr>
          <p:cNvPr id="24" name="Picture 23" descr="example_region_ucsc.png"/>
          <p:cNvPicPr>
            <a:picLocks noChangeAspect="1"/>
          </p:cNvPicPr>
          <p:nvPr/>
        </p:nvPicPr>
        <p:blipFill>
          <a:blip r:embed="rId5"/>
          <a:stretch>
            <a:fillRect/>
          </a:stretch>
        </p:blipFill>
        <p:spPr>
          <a:xfrm>
            <a:off x="3841750" y="1936750"/>
            <a:ext cx="3559175" cy="2376488"/>
          </a:xfrm>
          <a:prstGeom prst="rect">
            <a:avLst/>
          </a:prstGeom>
          <a:ln w="15875" cap="flat" cmpd="sng" algn="ctr">
            <a:solidFill>
              <a:srgbClr val="000000"/>
            </a:solidFill>
            <a:prstDash val="solid"/>
            <a:round/>
            <a:headEnd type="none" w="med" len="med"/>
            <a:tailEnd type="none" w="med" len="med"/>
          </a:ln>
        </p:spPr>
      </p:pic>
      <p:sp>
        <p:nvSpPr>
          <p:cNvPr id="25" name="Rectangle 24"/>
          <p:cNvSpPr/>
          <p:nvPr/>
        </p:nvSpPr>
        <p:spPr>
          <a:xfrm>
            <a:off x="6534150" y="1936750"/>
            <a:ext cx="457200" cy="2382838"/>
          </a:xfrm>
          <a:prstGeom prst="rect">
            <a:avLst/>
          </a:prstGeom>
          <a:noFill/>
          <a:ln w="19050"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6" descr="thap3.png"/>
          <p:cNvPicPr>
            <a:picLocks noChangeAspect="1"/>
          </p:cNvPicPr>
          <p:nvPr/>
        </p:nvPicPr>
        <p:blipFill>
          <a:blip r:embed="rId6"/>
          <a:stretch>
            <a:fillRect/>
          </a:stretch>
        </p:blipFill>
        <p:spPr>
          <a:xfrm>
            <a:off x="6616700" y="4885133"/>
            <a:ext cx="746125" cy="1390695"/>
          </a:xfrm>
          <a:prstGeom prst="rect">
            <a:avLst/>
          </a:prstGeom>
          <a:ln w="15875" cap="flat" cmpd="sng" algn="ctr">
            <a:noFill/>
            <a:prstDash val="solid"/>
            <a:round/>
            <a:headEnd type="none" w="med" len="med"/>
            <a:tailEnd type="none" w="med" len="med"/>
          </a:ln>
        </p:spPr>
      </p:pic>
      <p:pic>
        <p:nvPicPr>
          <p:cNvPr id="29" name="Picture 28" descr="phf13.png"/>
          <p:cNvPicPr>
            <a:picLocks noChangeAspect="1"/>
          </p:cNvPicPr>
          <p:nvPr/>
        </p:nvPicPr>
        <p:blipFill>
          <a:blip r:embed="rId7"/>
          <a:stretch>
            <a:fillRect/>
          </a:stretch>
        </p:blipFill>
        <p:spPr>
          <a:xfrm>
            <a:off x="5499100" y="4885133"/>
            <a:ext cx="755650" cy="1390695"/>
          </a:xfrm>
          <a:prstGeom prst="rect">
            <a:avLst/>
          </a:prstGeom>
          <a:ln w="19050" cap="flat" cmpd="sng" algn="ctr">
            <a:noFill/>
            <a:prstDash val="solid"/>
            <a:round/>
            <a:headEnd type="none" w="med" len="med"/>
            <a:tailEnd type="none" w="med" len="med"/>
          </a:ln>
        </p:spPr>
      </p:pic>
      <p:sp>
        <p:nvSpPr>
          <p:cNvPr id="30" name="Rectangle 29"/>
          <p:cNvSpPr/>
          <p:nvPr/>
        </p:nvSpPr>
        <p:spPr>
          <a:xfrm>
            <a:off x="5632450" y="1936750"/>
            <a:ext cx="457200" cy="2382838"/>
          </a:xfrm>
          <a:prstGeom prst="rect">
            <a:avLst/>
          </a:prstGeom>
          <a:noFill/>
          <a:ln w="19050"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4781550" y="1936750"/>
            <a:ext cx="457200" cy="2382838"/>
          </a:xfrm>
          <a:prstGeom prst="rect">
            <a:avLst/>
          </a:prstGeom>
          <a:noFill/>
          <a:ln w="19050"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5499100" y="4885132"/>
            <a:ext cx="755650" cy="1390695"/>
          </a:xfrm>
          <a:prstGeom prst="rect">
            <a:avLst/>
          </a:prstGeom>
          <a:noFill/>
          <a:ln w="19050"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6607175" y="4885132"/>
            <a:ext cx="755650" cy="1390695"/>
          </a:xfrm>
          <a:prstGeom prst="rect">
            <a:avLst/>
          </a:prstGeom>
          <a:noFill/>
          <a:ln w="19050"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7" name="Picture 36" descr="klhl21.png"/>
          <p:cNvPicPr>
            <a:picLocks noChangeAspect="1"/>
          </p:cNvPicPr>
          <p:nvPr/>
        </p:nvPicPr>
        <p:blipFill>
          <a:blip r:embed="rId8"/>
          <a:stretch>
            <a:fillRect/>
          </a:stretch>
        </p:blipFill>
        <p:spPr>
          <a:xfrm>
            <a:off x="4359275" y="4885133"/>
            <a:ext cx="765175" cy="1390694"/>
          </a:xfrm>
          <a:prstGeom prst="rect">
            <a:avLst/>
          </a:prstGeom>
        </p:spPr>
      </p:pic>
      <p:sp>
        <p:nvSpPr>
          <p:cNvPr id="36" name="Rectangle 35"/>
          <p:cNvSpPr/>
          <p:nvPr/>
        </p:nvSpPr>
        <p:spPr>
          <a:xfrm>
            <a:off x="4368800" y="4885132"/>
            <a:ext cx="755650" cy="1390695"/>
          </a:xfrm>
          <a:prstGeom prst="rect">
            <a:avLst/>
          </a:prstGeom>
          <a:noFill/>
          <a:ln w="19050"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8" name="Picture 37" descr="legend.png"/>
          <p:cNvPicPr>
            <a:picLocks noChangeAspect="1"/>
          </p:cNvPicPr>
          <p:nvPr/>
        </p:nvPicPr>
        <p:blipFill>
          <a:blip r:embed="rId9"/>
          <a:stretch>
            <a:fillRect/>
          </a:stretch>
        </p:blipFill>
        <p:spPr>
          <a:xfrm>
            <a:off x="7654924" y="4705349"/>
            <a:ext cx="777875" cy="1626465"/>
          </a:xfrm>
          <a:prstGeom prst="rect">
            <a:avLst/>
          </a:prstGeom>
        </p:spPr>
      </p:pic>
      <p:sp>
        <p:nvSpPr>
          <p:cNvPr id="33" name="Rectangle 6"/>
          <p:cNvSpPr>
            <a:spLocks noChangeArrowheads="1"/>
          </p:cNvSpPr>
          <p:nvPr/>
        </p:nvSpPr>
        <p:spPr bwMode="auto">
          <a:xfrm>
            <a:off x="838200" y="6010245"/>
            <a:ext cx="2119290" cy="400110"/>
          </a:xfrm>
          <a:prstGeom prst="rect">
            <a:avLst/>
          </a:prstGeom>
          <a:noFill/>
          <a:ln w="9525">
            <a:noFill/>
            <a:miter lim="800000"/>
            <a:headEnd/>
            <a:tailEnd/>
          </a:ln>
        </p:spPr>
        <p:txBody>
          <a:bodyPr wrap="none">
            <a:prstTxWarp prst="textNoShape">
              <a:avLst/>
            </a:prstTxWarp>
            <a:spAutoFit/>
          </a:bodyPr>
          <a:lstStyle/>
          <a:p>
            <a:pPr marL="457200" indent="-457200"/>
            <a:r>
              <a:rPr lang="en-US" sz="2000" dirty="0">
                <a:latin typeface="Calibri" pitchFamily="-110" charset="0"/>
              </a:rPr>
              <a:t>3. Cluster </a:t>
            </a:r>
            <a:r>
              <a:rPr lang="en-US" sz="2000" dirty="0" smtClean="0">
                <a:latin typeface="Calibri" pitchFamily="-110" charset="0"/>
              </a:rPr>
              <a:t>matrices</a:t>
            </a:r>
            <a:endParaRPr lang="en-US" sz="2000" dirty="0">
              <a:latin typeface="Calibri" pitchFamily="-110" charset="0"/>
            </a:endParaRPr>
          </a:p>
        </p:txBody>
      </p:sp>
      <p:sp>
        <p:nvSpPr>
          <p:cNvPr id="20" name="Rectangle 19"/>
          <p:cNvSpPr/>
          <p:nvPr/>
        </p:nvSpPr>
        <p:spPr>
          <a:xfrm>
            <a:off x="253999" y="520700"/>
            <a:ext cx="6203951" cy="461665"/>
          </a:xfrm>
          <a:prstGeom prst="rect">
            <a:avLst/>
          </a:prstGeom>
        </p:spPr>
        <p:txBody>
          <a:bodyPr wrap="square">
            <a:spAutoFit/>
          </a:bodyPr>
          <a:lstStyle/>
          <a:p>
            <a:r>
              <a:rPr lang="en-US" sz="2400" dirty="0" smtClean="0"/>
              <a:t>Spark – a genomic data exploration tool</a:t>
            </a:r>
            <a:endParaRPr lang="en-US" sz="2400" dirty="0"/>
          </a:p>
        </p:txBody>
      </p:sp>
      <p:sp>
        <p:nvSpPr>
          <p:cNvPr id="21" name="Rectangle 20"/>
          <p:cNvSpPr/>
          <p:nvPr/>
        </p:nvSpPr>
        <p:spPr>
          <a:xfrm>
            <a:off x="7343474" y="6321623"/>
            <a:ext cx="1519053" cy="369332"/>
          </a:xfrm>
          <a:prstGeom prst="rect">
            <a:avLst/>
          </a:prstGeom>
        </p:spPr>
        <p:txBody>
          <a:bodyPr wrap="none">
            <a:spAutoFit/>
          </a:bodyPr>
          <a:lstStyle/>
          <a:p>
            <a:r>
              <a:rPr lang="en-US" dirty="0" smtClean="0"/>
              <a:t>Nielsen </a:t>
            </a:r>
            <a:r>
              <a:rPr lang="en-US" i="1" dirty="0" smtClean="0"/>
              <a:t>et </a:t>
            </a:r>
            <a:r>
              <a:rPr lang="en-US" i="1" dirty="0" smtClean="0"/>
              <a:t>al</a:t>
            </a:r>
            <a:r>
              <a:rPr lang="en-US" dirty="0" smtClean="0"/>
              <a:t>.</a:t>
            </a: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clustering.png"/>
          <p:cNvPicPr>
            <a:picLocks noChangeAspect="1"/>
          </p:cNvPicPr>
          <p:nvPr/>
        </p:nvPicPr>
        <p:blipFill>
          <a:blip r:embed="rId3"/>
          <a:stretch>
            <a:fillRect/>
          </a:stretch>
        </p:blipFill>
        <p:spPr>
          <a:xfrm>
            <a:off x="1622425" y="1905472"/>
            <a:ext cx="6254750" cy="4705376"/>
          </a:xfrm>
          <a:prstGeom prst="rect">
            <a:avLst/>
          </a:prstGeom>
        </p:spPr>
      </p:pic>
      <p:sp>
        <p:nvSpPr>
          <p:cNvPr id="31756" name="Rectangle 18"/>
          <p:cNvSpPr>
            <a:spLocks noChangeArrowheads="1"/>
          </p:cNvSpPr>
          <p:nvPr/>
        </p:nvSpPr>
        <p:spPr bwMode="auto">
          <a:xfrm>
            <a:off x="533822" y="1192243"/>
            <a:ext cx="8291477" cy="400110"/>
          </a:xfrm>
          <a:prstGeom prst="rect">
            <a:avLst/>
          </a:prstGeom>
          <a:noFill/>
          <a:ln w="9525">
            <a:noFill/>
            <a:miter lim="800000"/>
            <a:headEnd/>
            <a:tailEnd/>
          </a:ln>
        </p:spPr>
        <p:txBody>
          <a:bodyPr wrap="none">
            <a:prstTxWarp prst="textNoShape">
              <a:avLst/>
            </a:prstTxWarp>
            <a:spAutoFit/>
          </a:bodyPr>
          <a:lstStyle/>
          <a:p>
            <a:pPr marL="457200" indent="-457200"/>
            <a:r>
              <a:rPr lang="en-US" sz="2000" dirty="0">
                <a:latin typeface="Calibri" pitchFamily="-106" charset="0"/>
              </a:rPr>
              <a:t>4. Interactive cluster visualization</a:t>
            </a:r>
            <a:r>
              <a:rPr lang="en-US" sz="2000" dirty="0" smtClean="0">
                <a:latin typeface="Calibri" pitchFamily="-106" charset="0"/>
              </a:rPr>
              <a:t> - data </a:t>
            </a:r>
            <a:r>
              <a:rPr lang="en-US" sz="2000" dirty="0">
                <a:latin typeface="Calibri" pitchFamily="-106" charset="0"/>
              </a:rPr>
              <a:t>from</a:t>
            </a:r>
            <a:r>
              <a:rPr lang="en-US" sz="2000" dirty="0" smtClean="0">
                <a:latin typeface="Calibri" pitchFamily="-106" charset="0"/>
              </a:rPr>
              <a:t> human H1 </a:t>
            </a:r>
            <a:r>
              <a:rPr lang="en-US" sz="2000" dirty="0">
                <a:latin typeface="Calibri" pitchFamily="-106" charset="0"/>
              </a:rPr>
              <a:t>e</a:t>
            </a:r>
            <a:r>
              <a:rPr lang="en-US" sz="2000" dirty="0" smtClean="0">
                <a:latin typeface="Calibri" pitchFamily="-106" charset="0"/>
              </a:rPr>
              <a:t>mbryonic </a:t>
            </a:r>
            <a:r>
              <a:rPr lang="en-US" sz="2000" dirty="0">
                <a:latin typeface="Calibri" pitchFamily="-106" charset="0"/>
              </a:rPr>
              <a:t>s</a:t>
            </a:r>
            <a:r>
              <a:rPr lang="en-US" sz="2000" dirty="0" smtClean="0">
                <a:latin typeface="Calibri" pitchFamily="-106" charset="0"/>
              </a:rPr>
              <a:t>tem </a:t>
            </a:r>
            <a:r>
              <a:rPr lang="en-US" sz="2000" dirty="0">
                <a:latin typeface="Calibri" pitchFamily="-106" charset="0"/>
              </a:rPr>
              <a:t>c</a:t>
            </a:r>
            <a:r>
              <a:rPr lang="en-US" sz="2000" dirty="0" smtClean="0">
                <a:latin typeface="Calibri" pitchFamily="-106" charset="0"/>
              </a:rPr>
              <a:t>ells</a:t>
            </a:r>
            <a:endParaRPr lang="en-US" sz="2000" dirty="0">
              <a:latin typeface="Calibri" pitchFamily="-106" charset="0"/>
            </a:endParaRPr>
          </a:p>
        </p:txBody>
      </p:sp>
      <p:sp>
        <p:nvSpPr>
          <p:cNvPr id="7" name="Rectangle 6"/>
          <p:cNvSpPr/>
          <p:nvPr/>
        </p:nvSpPr>
        <p:spPr>
          <a:xfrm>
            <a:off x="1546225" y="1905472"/>
            <a:ext cx="6254750" cy="4546128"/>
          </a:xfrm>
          <a:prstGeom prst="rect">
            <a:avLst/>
          </a:prstGeom>
          <a:noFill/>
          <a:ln w="19050" cap="flat" cmpd="sng" algn="ctr">
            <a:solidFill>
              <a:srgbClr val="40404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751" name="Text Box 11"/>
          <p:cNvSpPr txBox="1">
            <a:spLocks noChangeArrowheads="1"/>
          </p:cNvSpPr>
          <p:nvPr/>
        </p:nvSpPr>
        <p:spPr bwMode="auto">
          <a:xfrm>
            <a:off x="533822" y="2436434"/>
            <a:ext cx="1992853" cy="400110"/>
          </a:xfrm>
          <a:prstGeom prst="rect">
            <a:avLst/>
          </a:prstGeom>
          <a:solidFill>
            <a:schemeClr val="bg1"/>
          </a:solidFill>
          <a:ln w="9525">
            <a:noFill/>
            <a:miter lim="800000"/>
            <a:headEnd/>
            <a:tailEnd/>
          </a:ln>
        </p:spPr>
        <p:txBody>
          <a:bodyPr wrap="none">
            <a:prstTxWarp prst="textNoShape">
              <a:avLst/>
            </a:prstTxWarp>
            <a:spAutoFit/>
          </a:bodyPr>
          <a:lstStyle/>
          <a:p>
            <a:pPr algn="ctr"/>
            <a:r>
              <a:rPr lang="en-US" sz="2000" dirty="0" smtClean="0">
                <a:solidFill>
                  <a:srgbClr val="373737"/>
                </a:solidFill>
                <a:latin typeface="Calibri" pitchFamily="-106" charset="0"/>
              </a:rPr>
              <a:t>CLUSTER DISPLAY</a:t>
            </a:r>
          </a:p>
        </p:txBody>
      </p:sp>
      <p:sp>
        <p:nvSpPr>
          <p:cNvPr id="35" name="Text Box 11"/>
          <p:cNvSpPr txBox="1">
            <a:spLocks noChangeArrowheads="1"/>
          </p:cNvSpPr>
          <p:nvPr/>
        </p:nvSpPr>
        <p:spPr bwMode="auto">
          <a:xfrm>
            <a:off x="533822" y="4047231"/>
            <a:ext cx="2121093" cy="400110"/>
          </a:xfrm>
          <a:prstGeom prst="rect">
            <a:avLst/>
          </a:prstGeom>
          <a:solidFill>
            <a:schemeClr val="bg1"/>
          </a:solidFill>
          <a:ln w="9525">
            <a:noFill/>
            <a:miter lim="800000"/>
            <a:headEnd/>
            <a:tailEnd/>
          </a:ln>
        </p:spPr>
        <p:txBody>
          <a:bodyPr wrap="none">
            <a:prstTxWarp prst="textNoShape">
              <a:avLst/>
            </a:prstTxWarp>
            <a:spAutoFit/>
          </a:bodyPr>
          <a:lstStyle/>
          <a:p>
            <a:pPr algn="ctr"/>
            <a:r>
              <a:rPr lang="en-US" sz="2000" dirty="0" smtClean="0">
                <a:solidFill>
                  <a:srgbClr val="373737"/>
                </a:solidFill>
                <a:latin typeface="Calibri" pitchFamily="-106" charset="0"/>
              </a:rPr>
              <a:t>REGION BROWSER</a:t>
            </a:r>
          </a:p>
        </p:txBody>
      </p:sp>
      <p:sp>
        <p:nvSpPr>
          <p:cNvPr id="8" name="Rectangle 7"/>
          <p:cNvSpPr/>
          <p:nvPr/>
        </p:nvSpPr>
        <p:spPr>
          <a:xfrm>
            <a:off x="253999" y="520700"/>
            <a:ext cx="6203951" cy="461665"/>
          </a:xfrm>
          <a:prstGeom prst="rect">
            <a:avLst/>
          </a:prstGeom>
        </p:spPr>
        <p:txBody>
          <a:bodyPr wrap="square">
            <a:spAutoFit/>
          </a:bodyPr>
          <a:lstStyle/>
          <a:p>
            <a:r>
              <a:rPr lang="en-US" sz="2400" dirty="0" smtClean="0"/>
              <a:t>Spark – a genomic data exploration tool</a:t>
            </a:r>
            <a:endParaRPr lang="en-US" sz="2400" dirty="0"/>
          </a:p>
        </p:txBody>
      </p:sp>
      <p:sp>
        <p:nvSpPr>
          <p:cNvPr id="10" name="Rectangle 9"/>
          <p:cNvSpPr/>
          <p:nvPr/>
        </p:nvSpPr>
        <p:spPr>
          <a:xfrm>
            <a:off x="7343474" y="6423223"/>
            <a:ext cx="1519053" cy="369332"/>
          </a:xfrm>
          <a:prstGeom prst="rect">
            <a:avLst/>
          </a:prstGeom>
        </p:spPr>
        <p:txBody>
          <a:bodyPr wrap="none">
            <a:spAutoFit/>
          </a:bodyPr>
          <a:lstStyle/>
          <a:p>
            <a:r>
              <a:rPr lang="en-US" dirty="0" smtClean="0"/>
              <a:t>Nielsen </a:t>
            </a:r>
            <a:r>
              <a:rPr lang="en-US" i="1" dirty="0" smtClean="0"/>
              <a:t>et </a:t>
            </a:r>
            <a:r>
              <a:rPr lang="en-US" i="1" dirty="0" smtClean="0"/>
              <a:t>al</a:t>
            </a:r>
            <a:r>
              <a:rPr lang="en-US" dirty="0" smtClean="0"/>
              <a:t>.</a:t>
            </a: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4</a:t>
            </a:r>
            <a:endParaRPr lang="en-US" dirty="0"/>
          </a:p>
        </p:txBody>
      </p:sp>
      <p:sp>
        <p:nvSpPr>
          <p:cNvPr id="8" name="Content Placeholder 2"/>
          <p:cNvSpPr>
            <a:spLocks noGrp="1"/>
          </p:cNvSpPr>
          <p:nvPr>
            <p:ph idx="1"/>
          </p:nvPr>
        </p:nvSpPr>
        <p:spPr>
          <a:xfrm>
            <a:off x="457200" y="1879600"/>
            <a:ext cx="8229600" cy="685800"/>
          </a:xfrm>
        </p:spPr>
        <p:txBody>
          <a:bodyPr/>
          <a:lstStyle/>
          <a:p>
            <a:pPr marL="0" indent="0">
              <a:buNone/>
            </a:pPr>
            <a:r>
              <a:rPr lang="en-US" sz="3200" dirty="0" smtClean="0"/>
              <a:t>No longer one genome but many</a:t>
            </a:r>
            <a:endParaRPr lang="en-US" dirty="0" smtClean="0"/>
          </a:p>
          <a:p>
            <a:endParaRPr lang="en-US" dirty="0"/>
          </a:p>
        </p:txBody>
      </p:sp>
    </p:spTree>
    <p:extLst>
      <p:ext uri="{BB962C8B-B14F-4D97-AF65-F5344CB8AC3E}">
        <p14:creationId xmlns:p14="http://schemas.microsoft.com/office/powerpoint/2010/main" val="308232746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4</a:t>
            </a:r>
            <a:endParaRPr lang="en-US" dirty="0"/>
          </a:p>
        </p:txBody>
      </p:sp>
      <p:sp>
        <p:nvSpPr>
          <p:cNvPr id="8" name="Content Placeholder 2"/>
          <p:cNvSpPr>
            <a:spLocks noGrp="1"/>
          </p:cNvSpPr>
          <p:nvPr>
            <p:ph idx="1"/>
          </p:nvPr>
        </p:nvSpPr>
        <p:spPr>
          <a:xfrm>
            <a:off x="457200" y="1879600"/>
            <a:ext cx="8229600" cy="685800"/>
          </a:xfrm>
        </p:spPr>
        <p:txBody>
          <a:bodyPr/>
          <a:lstStyle/>
          <a:p>
            <a:pPr marL="0" indent="0">
              <a:buNone/>
            </a:pPr>
            <a:r>
              <a:rPr lang="en-US" sz="3200" dirty="0" smtClean="0"/>
              <a:t>No longer one genome but many</a:t>
            </a:r>
            <a:endParaRPr lang="en-US" dirty="0" smtClean="0"/>
          </a:p>
          <a:p>
            <a:endParaRPr lang="en-US" dirty="0"/>
          </a:p>
        </p:txBody>
      </p:sp>
      <p:pic>
        <p:nvPicPr>
          <p:cNvPr id="7" name="Picture 6" descr="1000_genomes_banner.png"/>
          <p:cNvPicPr>
            <a:picLocks noChangeAspect="1"/>
          </p:cNvPicPr>
          <p:nvPr/>
        </p:nvPicPr>
        <p:blipFill>
          <a:blip r:embed="rId3"/>
          <a:stretch>
            <a:fillRect/>
          </a:stretch>
        </p:blipFill>
        <p:spPr>
          <a:xfrm>
            <a:off x="-36577" y="3003818"/>
            <a:ext cx="9180577" cy="1363797"/>
          </a:xfrm>
          <a:prstGeom prst="rect">
            <a:avLst/>
          </a:prstGeom>
        </p:spPr>
      </p:pic>
    </p:spTree>
    <p:extLst>
      <p:ext uri="{BB962C8B-B14F-4D97-AF65-F5344CB8AC3E}">
        <p14:creationId xmlns:p14="http://schemas.microsoft.com/office/powerpoint/2010/main" val="308232746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244600" y="1155699"/>
            <a:ext cx="6337866" cy="5304383"/>
            <a:chOff x="1244600" y="1142999"/>
            <a:chExt cx="6337866" cy="5304383"/>
          </a:xfrm>
        </p:grpSpPr>
        <p:pic>
          <p:nvPicPr>
            <p:cNvPr id="4" name="Picture 3" descr="seqAlignments_crop.png"/>
            <p:cNvPicPr>
              <a:picLocks noChangeAspect="1"/>
            </p:cNvPicPr>
            <p:nvPr/>
          </p:nvPicPr>
          <p:blipFill>
            <a:blip r:embed="rId2"/>
            <a:stretch>
              <a:fillRect/>
            </a:stretch>
          </p:blipFill>
          <p:spPr>
            <a:xfrm>
              <a:off x="1244600" y="1142999"/>
              <a:ext cx="6337866" cy="5304383"/>
            </a:xfrm>
            <a:prstGeom prst="rect">
              <a:avLst/>
            </a:prstGeom>
          </p:spPr>
        </p:pic>
        <p:sp>
          <p:nvSpPr>
            <p:cNvPr id="3" name="Rectangle 2"/>
            <p:cNvSpPr/>
            <p:nvPr/>
          </p:nvSpPr>
          <p:spPr>
            <a:xfrm>
              <a:off x="4851400" y="6261100"/>
              <a:ext cx="2731066" cy="18628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Single nucleotide variation</a:t>
            </a:r>
            <a:endParaRPr lang="en-US" dirty="0"/>
          </a:p>
        </p:txBody>
      </p:sp>
      <p:sp>
        <p:nvSpPr>
          <p:cNvPr id="5" name="TextBox 4"/>
          <p:cNvSpPr txBox="1"/>
          <p:nvPr/>
        </p:nvSpPr>
        <p:spPr>
          <a:xfrm>
            <a:off x="4521200" y="6261100"/>
            <a:ext cx="4380113" cy="369332"/>
          </a:xfrm>
          <a:prstGeom prst="rect">
            <a:avLst/>
          </a:prstGeom>
          <a:noFill/>
        </p:spPr>
        <p:txBody>
          <a:bodyPr wrap="none" rtlCol="0">
            <a:spAutoFit/>
          </a:bodyPr>
          <a:lstStyle/>
          <a:p>
            <a:r>
              <a:rPr lang="en-US" dirty="0" err="1" smtClean="0"/>
              <a:t>Ossowski</a:t>
            </a:r>
            <a:r>
              <a:rPr lang="en-US" dirty="0" smtClean="0"/>
              <a:t> </a:t>
            </a:r>
            <a:r>
              <a:rPr lang="en-US" i="1" dirty="0" smtClean="0"/>
              <a:t>et al</a:t>
            </a:r>
            <a:r>
              <a:rPr lang="en-US" dirty="0" smtClean="0"/>
              <a:t>. Genome Research, 2008</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 nucleotide variation</a:t>
            </a:r>
            <a:endParaRPr lang="en-US" dirty="0"/>
          </a:p>
        </p:txBody>
      </p:sp>
      <p:pic>
        <p:nvPicPr>
          <p:cNvPr id="6" name="Picture 5" descr="Igv.png"/>
          <p:cNvPicPr>
            <a:picLocks noChangeAspect="1"/>
          </p:cNvPicPr>
          <p:nvPr/>
        </p:nvPicPr>
        <p:blipFill>
          <a:blip r:embed="rId2"/>
          <a:stretch>
            <a:fillRect/>
          </a:stretch>
        </p:blipFill>
        <p:spPr>
          <a:xfrm>
            <a:off x="1814972" y="1851055"/>
            <a:ext cx="5881228" cy="4539573"/>
          </a:xfrm>
          <a:prstGeom prst="rect">
            <a:avLst/>
          </a:prstGeom>
        </p:spPr>
      </p:pic>
      <p:sp>
        <p:nvSpPr>
          <p:cNvPr id="5" name="Rectangle 4"/>
          <p:cNvSpPr/>
          <p:nvPr/>
        </p:nvSpPr>
        <p:spPr>
          <a:xfrm>
            <a:off x="553581" y="1339790"/>
            <a:ext cx="4221619" cy="400110"/>
          </a:xfrm>
          <a:prstGeom prst="rect">
            <a:avLst/>
          </a:prstGeom>
        </p:spPr>
        <p:txBody>
          <a:bodyPr wrap="square">
            <a:spAutoFit/>
          </a:bodyPr>
          <a:lstStyle/>
          <a:p>
            <a:r>
              <a:rPr lang="en-US" sz="2000" dirty="0"/>
              <a:t>Integrative Genomics </a:t>
            </a:r>
            <a:r>
              <a:rPr lang="en-US" sz="2000" dirty="0" smtClean="0"/>
              <a:t>Viewer (IGV)</a:t>
            </a:r>
            <a:endParaRPr lang="en-US" sz="2000" dirty="0"/>
          </a:p>
        </p:txBody>
      </p:sp>
      <p:sp>
        <p:nvSpPr>
          <p:cNvPr id="7" name="TextBox 6"/>
          <p:cNvSpPr txBox="1"/>
          <p:nvPr/>
        </p:nvSpPr>
        <p:spPr>
          <a:xfrm>
            <a:off x="4521200" y="6375400"/>
            <a:ext cx="4603281" cy="369332"/>
          </a:xfrm>
          <a:prstGeom prst="rect">
            <a:avLst/>
          </a:prstGeom>
          <a:noFill/>
        </p:spPr>
        <p:txBody>
          <a:bodyPr wrap="none" rtlCol="0">
            <a:spAutoFit/>
          </a:bodyPr>
          <a:lstStyle/>
          <a:p>
            <a:r>
              <a:rPr lang="en-US" dirty="0" smtClean="0"/>
              <a:t>Robinson </a:t>
            </a:r>
            <a:r>
              <a:rPr lang="en-US" i="1" dirty="0" smtClean="0"/>
              <a:t>et al</a:t>
            </a:r>
            <a:r>
              <a:rPr lang="en-US" dirty="0" smtClean="0"/>
              <a:t>. Nature Biotechnology, 2011</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ullerElements.tiff"/>
          <p:cNvPicPr>
            <a:picLocks noChangeAspect="1"/>
          </p:cNvPicPr>
          <p:nvPr/>
        </p:nvPicPr>
        <p:blipFill>
          <a:blip r:embed="rId3"/>
          <a:stretch>
            <a:fillRect/>
          </a:stretch>
        </p:blipFill>
        <p:spPr>
          <a:xfrm>
            <a:off x="931604" y="1785620"/>
            <a:ext cx="7326952" cy="4323080"/>
          </a:xfrm>
          <a:prstGeom prst="rect">
            <a:avLst/>
          </a:prstGeom>
        </p:spPr>
      </p:pic>
      <p:sp>
        <p:nvSpPr>
          <p:cNvPr id="5" name="Rectangle 4"/>
          <p:cNvSpPr/>
          <p:nvPr/>
        </p:nvSpPr>
        <p:spPr>
          <a:xfrm>
            <a:off x="5658975" y="6239758"/>
            <a:ext cx="3225725" cy="369332"/>
          </a:xfrm>
          <a:prstGeom prst="rect">
            <a:avLst/>
          </a:prstGeom>
        </p:spPr>
        <p:txBody>
          <a:bodyPr wrap="none">
            <a:spAutoFit/>
          </a:bodyPr>
          <a:lstStyle/>
          <a:p>
            <a:r>
              <a:rPr lang="en-US" dirty="0" err="1" smtClean="0"/>
              <a:t>Bhutkar</a:t>
            </a:r>
            <a:r>
              <a:rPr lang="en-US" dirty="0" smtClean="0"/>
              <a:t> </a:t>
            </a:r>
            <a:r>
              <a:rPr lang="en-US" i="1" dirty="0" smtClean="0"/>
              <a:t>et al</a:t>
            </a:r>
            <a:r>
              <a:rPr lang="en-US" dirty="0" smtClean="0"/>
              <a:t>., Genetics, 2008</a:t>
            </a:r>
            <a:endParaRPr lang="en-US" dirty="0"/>
          </a:p>
        </p:txBody>
      </p:sp>
      <p:sp>
        <p:nvSpPr>
          <p:cNvPr id="6" name="Title 1"/>
          <p:cNvSpPr>
            <a:spLocks noGrp="1"/>
          </p:cNvSpPr>
          <p:nvPr>
            <p:ph type="title"/>
          </p:nvPr>
        </p:nvSpPr>
        <p:spPr/>
        <p:txBody>
          <a:bodyPr/>
          <a:lstStyle/>
          <a:p>
            <a:r>
              <a:rPr lang="en-US" dirty="0" smtClean="0"/>
              <a:t>Structural variation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Sequencing Experiments</a:t>
            </a:r>
            <a:endParaRPr lang="en-US" dirty="0"/>
          </a:p>
        </p:txBody>
      </p:sp>
      <p:sp>
        <p:nvSpPr>
          <p:cNvPr id="3" name="TextBox 2"/>
          <p:cNvSpPr txBox="1"/>
          <p:nvPr/>
        </p:nvSpPr>
        <p:spPr>
          <a:xfrm>
            <a:off x="749300" y="1761093"/>
            <a:ext cx="2083511" cy="369332"/>
          </a:xfrm>
          <a:prstGeom prst="rect">
            <a:avLst/>
          </a:prstGeom>
          <a:noFill/>
        </p:spPr>
        <p:txBody>
          <a:bodyPr wrap="none" rtlCol="0">
            <a:spAutoFit/>
          </a:bodyPr>
          <a:lstStyle/>
          <a:p>
            <a:r>
              <a:rPr lang="en-US" dirty="0" smtClean="0"/>
              <a:t>De novo assembly</a:t>
            </a:r>
            <a:endParaRPr lang="en-US" dirty="0"/>
          </a:p>
        </p:txBody>
      </p:sp>
      <p:sp>
        <p:nvSpPr>
          <p:cNvPr id="6" name="TextBox 5"/>
          <p:cNvSpPr txBox="1"/>
          <p:nvPr/>
        </p:nvSpPr>
        <p:spPr>
          <a:xfrm>
            <a:off x="584200" y="2768600"/>
            <a:ext cx="1928733" cy="246221"/>
          </a:xfrm>
          <a:prstGeom prst="rect">
            <a:avLst/>
          </a:prstGeom>
          <a:noFill/>
        </p:spPr>
        <p:txBody>
          <a:bodyPr wrap="none" rtlCol="0">
            <a:spAutoFit/>
          </a:bodyPr>
          <a:lstStyle/>
          <a:p>
            <a:r>
              <a:rPr lang="en-US" sz="1000" dirty="0" smtClean="0"/>
              <a:t>AGCTTCAGATGGACAGATAA</a:t>
            </a:r>
            <a:endParaRPr lang="en-US" sz="1000" dirty="0"/>
          </a:p>
        </p:txBody>
      </p:sp>
      <p:sp>
        <p:nvSpPr>
          <p:cNvPr id="7" name="TextBox 6"/>
          <p:cNvSpPr txBox="1"/>
          <p:nvPr/>
        </p:nvSpPr>
        <p:spPr>
          <a:xfrm>
            <a:off x="1028700" y="2949575"/>
            <a:ext cx="1903085" cy="246221"/>
          </a:xfrm>
          <a:prstGeom prst="rect">
            <a:avLst/>
          </a:prstGeom>
          <a:noFill/>
        </p:spPr>
        <p:txBody>
          <a:bodyPr wrap="none" rtlCol="0">
            <a:spAutoFit/>
          </a:bodyPr>
          <a:lstStyle/>
          <a:p>
            <a:r>
              <a:rPr lang="en-US" sz="1000" dirty="0" smtClean="0"/>
              <a:t>GGCATACAGACTTAGACATA</a:t>
            </a:r>
            <a:endParaRPr lang="en-US" sz="1000" dirty="0"/>
          </a:p>
        </p:txBody>
      </p:sp>
      <p:sp>
        <p:nvSpPr>
          <p:cNvPr id="8" name="TextBox 7"/>
          <p:cNvSpPr txBox="1"/>
          <p:nvPr/>
        </p:nvSpPr>
        <p:spPr>
          <a:xfrm>
            <a:off x="787400" y="3130550"/>
            <a:ext cx="2069797" cy="246221"/>
          </a:xfrm>
          <a:prstGeom prst="rect">
            <a:avLst/>
          </a:prstGeom>
          <a:noFill/>
        </p:spPr>
        <p:txBody>
          <a:bodyPr wrap="none" rtlCol="0">
            <a:spAutoFit/>
          </a:bodyPr>
          <a:lstStyle/>
          <a:p>
            <a:r>
              <a:rPr lang="en-US" sz="1000" dirty="0" smtClean="0"/>
              <a:t>CCAGACAAGACAGACACAGTA</a:t>
            </a:r>
            <a:endParaRPr lang="en-US" sz="1000" dirty="0"/>
          </a:p>
        </p:txBody>
      </p:sp>
      <p:sp>
        <p:nvSpPr>
          <p:cNvPr id="9" name="TextBox 8"/>
          <p:cNvSpPr txBox="1"/>
          <p:nvPr/>
        </p:nvSpPr>
        <p:spPr>
          <a:xfrm>
            <a:off x="1066800" y="3311525"/>
            <a:ext cx="2069797" cy="246221"/>
          </a:xfrm>
          <a:prstGeom prst="rect">
            <a:avLst/>
          </a:prstGeom>
          <a:noFill/>
        </p:spPr>
        <p:txBody>
          <a:bodyPr wrap="none" rtlCol="0">
            <a:spAutoFit/>
          </a:bodyPr>
          <a:lstStyle/>
          <a:p>
            <a:r>
              <a:rPr lang="en-US" sz="1000" dirty="0" smtClean="0"/>
              <a:t>TACAAGACATAAGCAATACAGA</a:t>
            </a:r>
            <a:endParaRPr lang="en-US" sz="1000" dirty="0"/>
          </a:p>
        </p:txBody>
      </p:sp>
      <p:sp>
        <p:nvSpPr>
          <p:cNvPr id="10" name="TextBox 9"/>
          <p:cNvSpPr txBox="1"/>
          <p:nvPr/>
        </p:nvSpPr>
        <p:spPr>
          <a:xfrm>
            <a:off x="673100" y="3492500"/>
            <a:ext cx="2069797" cy="246221"/>
          </a:xfrm>
          <a:prstGeom prst="rect">
            <a:avLst/>
          </a:prstGeom>
          <a:noFill/>
        </p:spPr>
        <p:txBody>
          <a:bodyPr wrap="none" rtlCol="0">
            <a:spAutoFit/>
          </a:bodyPr>
          <a:lstStyle/>
          <a:p>
            <a:r>
              <a:rPr lang="en-US" sz="1000" dirty="0" smtClean="0"/>
              <a:t>CCAGACAAGACAGACACAGTA</a:t>
            </a:r>
            <a:endParaRPr lang="en-US" sz="1000" dirty="0"/>
          </a:p>
        </p:txBody>
      </p:sp>
      <p:sp>
        <p:nvSpPr>
          <p:cNvPr id="12" name="Down Arrow 11"/>
          <p:cNvSpPr/>
          <p:nvPr/>
        </p:nvSpPr>
        <p:spPr>
          <a:xfrm>
            <a:off x="1587500" y="4394200"/>
            <a:ext cx="546100" cy="736600"/>
          </a:xfrm>
          <a:prstGeom prst="downArrow">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flipV="1">
            <a:off x="749300" y="5854700"/>
            <a:ext cx="2258685" cy="12700"/>
          </a:xfrm>
          <a:prstGeom prst="line">
            <a:avLst/>
          </a:prstGeom>
          <a:ln w="50800">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881877" y="5909846"/>
            <a:ext cx="1906692" cy="338554"/>
          </a:xfrm>
          <a:prstGeom prst="rect">
            <a:avLst/>
          </a:prstGeom>
          <a:noFill/>
        </p:spPr>
        <p:txBody>
          <a:bodyPr wrap="none" rtlCol="0">
            <a:spAutoFit/>
          </a:bodyPr>
          <a:lstStyle/>
          <a:p>
            <a:r>
              <a:rPr lang="en-US" sz="1600" dirty="0" smtClean="0"/>
              <a:t>Genome Assembly</a:t>
            </a:r>
            <a:endParaRPr lang="en-US" sz="1600" dirty="0"/>
          </a:p>
        </p:txBody>
      </p:sp>
    </p:spTree>
    <p:extLst>
      <p:ext uri="{BB962C8B-B14F-4D97-AF65-F5344CB8AC3E}">
        <p14:creationId xmlns:p14="http://schemas.microsoft.com/office/powerpoint/2010/main" val="144419434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4</a:t>
            </a:r>
            <a:endParaRPr lang="en-US" dirty="0"/>
          </a:p>
        </p:txBody>
      </p:sp>
      <p:sp>
        <p:nvSpPr>
          <p:cNvPr id="8" name="Content Placeholder 2"/>
          <p:cNvSpPr>
            <a:spLocks noGrp="1"/>
          </p:cNvSpPr>
          <p:nvPr>
            <p:ph idx="1"/>
          </p:nvPr>
        </p:nvSpPr>
        <p:spPr>
          <a:xfrm>
            <a:off x="457200" y="1879600"/>
            <a:ext cx="8229600" cy="685800"/>
          </a:xfrm>
        </p:spPr>
        <p:txBody>
          <a:bodyPr/>
          <a:lstStyle/>
          <a:p>
            <a:pPr marL="0" indent="0">
              <a:buNone/>
            </a:pPr>
            <a:r>
              <a:rPr lang="en-US" sz="3200" dirty="0" smtClean="0"/>
              <a:t>No longer one genome but many</a:t>
            </a:r>
            <a:endParaRPr lang="en-US" dirty="0" smtClean="0"/>
          </a:p>
          <a:p>
            <a:endParaRPr lang="en-US" dirty="0"/>
          </a:p>
        </p:txBody>
      </p:sp>
      <p:sp>
        <p:nvSpPr>
          <p:cNvPr id="4" name="Rectangle 3"/>
          <p:cNvSpPr/>
          <p:nvPr/>
        </p:nvSpPr>
        <p:spPr>
          <a:xfrm>
            <a:off x="977900" y="3055253"/>
            <a:ext cx="6858000" cy="584776"/>
          </a:xfrm>
          <a:prstGeom prst="rect">
            <a:avLst/>
          </a:prstGeom>
        </p:spPr>
        <p:txBody>
          <a:bodyPr wrap="square">
            <a:spAutoFit/>
          </a:bodyPr>
          <a:lstStyle/>
          <a:p>
            <a:r>
              <a:rPr lang="en-US" sz="3200" i="1" dirty="0" smtClean="0"/>
              <a:t>Capture variation on a graph</a:t>
            </a:r>
          </a:p>
        </p:txBody>
      </p:sp>
      <p:sp>
        <p:nvSpPr>
          <p:cNvPr id="6" name="Oval 5"/>
          <p:cNvSpPr/>
          <p:nvPr/>
        </p:nvSpPr>
        <p:spPr>
          <a:xfrm>
            <a:off x="565200" y="3260686"/>
            <a:ext cx="216000" cy="216000"/>
          </a:xfrm>
          <a:prstGeom prst="ellipse">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254292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Encoding.pdf"/>
          <p:cNvPicPr>
            <a:picLocks noChangeAspect="1"/>
          </p:cNvPicPr>
          <p:nvPr/>
        </p:nvPicPr>
        <p:blipFill>
          <a:blip r:embed="rId2"/>
          <a:stretch>
            <a:fillRect/>
          </a:stretch>
        </p:blipFill>
        <p:spPr>
          <a:xfrm>
            <a:off x="317500" y="2311401"/>
            <a:ext cx="8128000" cy="1829680"/>
          </a:xfrm>
          <a:prstGeom prst="rect">
            <a:avLst/>
          </a:prstGeom>
        </p:spPr>
      </p:pic>
      <p:sp>
        <p:nvSpPr>
          <p:cNvPr id="3" name="Rectangle 2"/>
          <p:cNvSpPr/>
          <p:nvPr/>
        </p:nvSpPr>
        <p:spPr>
          <a:xfrm>
            <a:off x="4699000" y="2311401"/>
            <a:ext cx="4013200" cy="182968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317500" y="2019301"/>
            <a:ext cx="927100" cy="95249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899669" y="6227058"/>
            <a:ext cx="3918335" cy="369332"/>
          </a:xfrm>
          <a:prstGeom prst="rect">
            <a:avLst/>
          </a:prstGeom>
        </p:spPr>
        <p:txBody>
          <a:bodyPr wrap="none">
            <a:spAutoFit/>
          </a:bodyPr>
          <a:lstStyle/>
          <a:p>
            <a:r>
              <a:rPr lang="en-US" dirty="0" err="1" smtClean="0"/>
              <a:t>Comeau</a:t>
            </a:r>
            <a:r>
              <a:rPr lang="en-US" dirty="0" smtClean="0"/>
              <a:t> </a:t>
            </a:r>
            <a:r>
              <a:rPr lang="en-US" i="1" dirty="0" smtClean="0"/>
              <a:t>et al</a:t>
            </a:r>
            <a:r>
              <a:rPr lang="en-US" dirty="0" smtClean="0"/>
              <a:t>., Mol. Biol. </a:t>
            </a:r>
            <a:r>
              <a:rPr lang="en-US" dirty="0" err="1" smtClean="0"/>
              <a:t>Evol</a:t>
            </a:r>
            <a:r>
              <a:rPr lang="en-US" dirty="0" smtClean="0"/>
              <a:t>., 2010</a:t>
            </a:r>
            <a:endParaRPr lang="en-US" dirty="0"/>
          </a:p>
        </p:txBody>
      </p:sp>
      <p:sp>
        <p:nvSpPr>
          <p:cNvPr id="7" name="Title 1"/>
          <p:cNvSpPr>
            <a:spLocks noGrp="1"/>
          </p:cNvSpPr>
          <p:nvPr>
            <p:ph type="title"/>
          </p:nvPr>
        </p:nvSpPr>
        <p:spPr>
          <a:xfrm>
            <a:off x="457200" y="533400"/>
            <a:ext cx="8229600" cy="990600"/>
          </a:xfrm>
        </p:spPr>
        <p:txBody>
          <a:bodyPr/>
          <a:lstStyle/>
          <a:p>
            <a:r>
              <a:rPr lang="en-US" dirty="0" smtClean="0"/>
              <a:t>Sequence variation on a graph</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Encoding.pdf"/>
          <p:cNvPicPr>
            <a:picLocks noChangeAspect="1"/>
          </p:cNvPicPr>
          <p:nvPr/>
        </p:nvPicPr>
        <p:blipFill>
          <a:blip r:embed="rId2"/>
          <a:stretch>
            <a:fillRect/>
          </a:stretch>
        </p:blipFill>
        <p:spPr>
          <a:xfrm>
            <a:off x="317500" y="2311401"/>
            <a:ext cx="8128000" cy="1829680"/>
          </a:xfrm>
          <a:prstGeom prst="rect">
            <a:avLst/>
          </a:prstGeom>
        </p:spPr>
      </p:pic>
      <p:sp>
        <p:nvSpPr>
          <p:cNvPr id="5" name="Rectangle 4"/>
          <p:cNvSpPr/>
          <p:nvPr/>
        </p:nvSpPr>
        <p:spPr>
          <a:xfrm>
            <a:off x="4699000" y="2311401"/>
            <a:ext cx="812800" cy="66039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17500" y="2019301"/>
            <a:ext cx="927100" cy="95249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899669" y="6227058"/>
            <a:ext cx="3918335" cy="369332"/>
          </a:xfrm>
          <a:prstGeom prst="rect">
            <a:avLst/>
          </a:prstGeom>
        </p:spPr>
        <p:txBody>
          <a:bodyPr wrap="none">
            <a:spAutoFit/>
          </a:bodyPr>
          <a:lstStyle/>
          <a:p>
            <a:r>
              <a:rPr lang="en-US" dirty="0" err="1" smtClean="0"/>
              <a:t>Comeau</a:t>
            </a:r>
            <a:r>
              <a:rPr lang="en-US" dirty="0" smtClean="0"/>
              <a:t> </a:t>
            </a:r>
            <a:r>
              <a:rPr lang="en-US" i="1" dirty="0" smtClean="0"/>
              <a:t>et al</a:t>
            </a:r>
            <a:r>
              <a:rPr lang="en-US" dirty="0" smtClean="0"/>
              <a:t>., Mol. Biol. </a:t>
            </a:r>
            <a:r>
              <a:rPr lang="en-US" dirty="0" err="1" smtClean="0"/>
              <a:t>Evol</a:t>
            </a:r>
            <a:r>
              <a:rPr lang="en-US" dirty="0" smtClean="0"/>
              <a:t>., 2010</a:t>
            </a:r>
            <a:endParaRPr lang="en-US" dirty="0"/>
          </a:p>
        </p:txBody>
      </p:sp>
      <p:sp>
        <p:nvSpPr>
          <p:cNvPr id="9" name="Title 1"/>
          <p:cNvSpPr>
            <a:spLocks noGrp="1"/>
          </p:cNvSpPr>
          <p:nvPr>
            <p:ph type="title"/>
          </p:nvPr>
        </p:nvSpPr>
        <p:spPr>
          <a:xfrm>
            <a:off x="457200" y="533400"/>
            <a:ext cx="8229600" cy="990600"/>
          </a:xfrm>
        </p:spPr>
        <p:txBody>
          <a:bodyPr/>
          <a:lstStyle/>
          <a:p>
            <a:r>
              <a:rPr lang="en-US" dirty="0" smtClean="0"/>
              <a:t>Sequence variation on a graph</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025650" y="1193800"/>
            <a:ext cx="4926105" cy="5334000"/>
            <a:chOff x="2025650" y="1193800"/>
            <a:chExt cx="4926105" cy="5334000"/>
          </a:xfrm>
        </p:grpSpPr>
        <p:pic>
          <p:nvPicPr>
            <p:cNvPr id="4" name="Picture 3" descr="Cactus-Graph.pdf"/>
            <p:cNvPicPr>
              <a:picLocks noChangeAspect="1"/>
            </p:cNvPicPr>
            <p:nvPr/>
          </p:nvPicPr>
          <p:blipFill>
            <a:blip r:embed="rId2"/>
            <a:stretch>
              <a:fillRect/>
            </a:stretch>
          </p:blipFill>
          <p:spPr>
            <a:xfrm>
              <a:off x="2025650" y="1193800"/>
              <a:ext cx="4926105" cy="5334000"/>
            </a:xfrm>
            <a:prstGeom prst="rect">
              <a:avLst/>
            </a:prstGeom>
          </p:spPr>
        </p:pic>
        <p:sp>
          <p:nvSpPr>
            <p:cNvPr id="2" name="Rectangle 1"/>
            <p:cNvSpPr/>
            <p:nvPr/>
          </p:nvSpPr>
          <p:spPr>
            <a:xfrm>
              <a:off x="2222500" y="1371600"/>
              <a:ext cx="393700" cy="3302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Rectangle 4"/>
          <p:cNvSpPr/>
          <p:nvPr/>
        </p:nvSpPr>
        <p:spPr>
          <a:xfrm>
            <a:off x="4988569" y="6290558"/>
            <a:ext cx="4059901" cy="369332"/>
          </a:xfrm>
          <a:prstGeom prst="rect">
            <a:avLst/>
          </a:prstGeom>
        </p:spPr>
        <p:txBody>
          <a:bodyPr wrap="none">
            <a:spAutoFit/>
          </a:bodyPr>
          <a:lstStyle/>
          <a:p>
            <a:r>
              <a:rPr lang="en-US" dirty="0" smtClean="0"/>
              <a:t>Paten </a:t>
            </a:r>
            <a:r>
              <a:rPr lang="en-US" i="1" dirty="0" smtClean="0"/>
              <a:t>et al</a:t>
            </a:r>
            <a:r>
              <a:rPr lang="en-US" dirty="0" smtClean="0"/>
              <a:t>., Genome Research, 2011</a:t>
            </a:r>
            <a:endParaRPr lang="en-US" dirty="0"/>
          </a:p>
        </p:txBody>
      </p:sp>
      <p:sp>
        <p:nvSpPr>
          <p:cNvPr id="3" name="Title 1"/>
          <p:cNvSpPr>
            <a:spLocks noGrp="1"/>
          </p:cNvSpPr>
          <p:nvPr>
            <p:ph type="title"/>
          </p:nvPr>
        </p:nvSpPr>
        <p:spPr>
          <a:xfrm>
            <a:off x="457200" y="533400"/>
            <a:ext cx="8229600" cy="990600"/>
          </a:xfrm>
        </p:spPr>
        <p:txBody>
          <a:bodyPr/>
          <a:lstStyle/>
          <a:p>
            <a:r>
              <a:rPr lang="en-US" dirty="0" smtClean="0"/>
              <a:t>Sequence variation on a graph</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5</a:t>
            </a:r>
            <a:endParaRPr lang="en-US" dirty="0"/>
          </a:p>
        </p:txBody>
      </p:sp>
      <p:sp>
        <p:nvSpPr>
          <p:cNvPr id="4" name="Oval 3"/>
          <p:cNvSpPr/>
          <p:nvPr/>
        </p:nvSpPr>
        <p:spPr>
          <a:xfrm>
            <a:off x="1385718" y="2925762"/>
            <a:ext cx="2540629" cy="1041400"/>
          </a:xfrm>
          <a:prstGeom prst="ellipse">
            <a:avLst/>
          </a:prstGeom>
          <a:solidFill>
            <a:srgbClr val="2C7FB8"/>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842919" y="3002994"/>
            <a:ext cx="1580568" cy="769441"/>
          </a:xfrm>
          <a:prstGeom prst="rect">
            <a:avLst/>
          </a:prstGeom>
          <a:noFill/>
        </p:spPr>
        <p:txBody>
          <a:bodyPr wrap="none" rtlCol="0">
            <a:spAutoFit/>
          </a:bodyPr>
          <a:lstStyle/>
          <a:p>
            <a:pPr algn="ctr"/>
            <a:r>
              <a:rPr lang="en-US" sz="2200" dirty="0" smtClean="0">
                <a:solidFill>
                  <a:schemeClr val="bg1"/>
                </a:solidFill>
              </a:rPr>
              <a:t>Human </a:t>
            </a:r>
          </a:p>
          <a:p>
            <a:pPr algn="ctr"/>
            <a:r>
              <a:rPr lang="en-US" sz="2200" dirty="0" err="1" smtClean="0">
                <a:solidFill>
                  <a:schemeClr val="bg1"/>
                </a:solidFill>
              </a:rPr>
              <a:t>Judgement</a:t>
            </a:r>
            <a:endParaRPr lang="en-US" sz="2200" dirty="0">
              <a:solidFill>
                <a:schemeClr val="bg1"/>
              </a:solidFill>
            </a:endParaRPr>
          </a:p>
        </p:txBody>
      </p:sp>
      <p:sp>
        <p:nvSpPr>
          <p:cNvPr id="6" name="Oval 5"/>
          <p:cNvSpPr/>
          <p:nvPr/>
        </p:nvSpPr>
        <p:spPr>
          <a:xfrm>
            <a:off x="5208418" y="2925762"/>
            <a:ext cx="2540629" cy="1041400"/>
          </a:xfrm>
          <a:prstGeom prst="ellipse">
            <a:avLst/>
          </a:prstGeom>
          <a:solidFill>
            <a:srgbClr val="2C7FB8"/>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5462419" y="3066494"/>
            <a:ext cx="2016723" cy="769441"/>
          </a:xfrm>
          <a:prstGeom prst="rect">
            <a:avLst/>
          </a:prstGeom>
          <a:noFill/>
        </p:spPr>
        <p:txBody>
          <a:bodyPr wrap="none" rtlCol="0">
            <a:spAutoFit/>
          </a:bodyPr>
          <a:lstStyle/>
          <a:p>
            <a:pPr algn="ctr"/>
            <a:r>
              <a:rPr lang="en-US" sz="2200" dirty="0" smtClean="0">
                <a:solidFill>
                  <a:schemeClr val="bg1"/>
                </a:solidFill>
              </a:rPr>
              <a:t>Computational</a:t>
            </a:r>
          </a:p>
          <a:p>
            <a:pPr algn="ctr"/>
            <a:r>
              <a:rPr lang="en-US" sz="2200" dirty="0" smtClean="0">
                <a:solidFill>
                  <a:schemeClr val="bg1"/>
                </a:solidFill>
              </a:rPr>
              <a:t>Analysis</a:t>
            </a:r>
            <a:endParaRPr lang="en-US" sz="2200" dirty="0">
              <a:solidFill>
                <a:schemeClr val="bg1"/>
              </a:solidFill>
            </a:endParaRPr>
          </a:p>
        </p:txBody>
      </p:sp>
      <p:sp>
        <p:nvSpPr>
          <p:cNvPr id="9" name="Curved Down Arrow 8"/>
          <p:cNvSpPr/>
          <p:nvPr/>
        </p:nvSpPr>
        <p:spPr>
          <a:xfrm>
            <a:off x="2590800" y="2311400"/>
            <a:ext cx="4076700" cy="614362"/>
          </a:xfrm>
          <a:prstGeom prst="curvedDownArrow">
            <a:avLst/>
          </a:prstGeom>
          <a:gradFill flip="none" rotWithShape="1">
            <a:gsLst>
              <a:gs pos="0">
                <a:schemeClr val="bg1"/>
              </a:gs>
              <a:gs pos="100000">
                <a:srgbClr val="2C7FB8"/>
              </a:gs>
            </a:gsLst>
            <a:path path="shape">
              <a:fillToRect l="50000" t="50000" r="50000" b="50000"/>
            </a:path>
            <a:tileRec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Curved Down Arrow 9"/>
          <p:cNvSpPr/>
          <p:nvPr/>
        </p:nvSpPr>
        <p:spPr>
          <a:xfrm flipH="1" flipV="1">
            <a:off x="2590800" y="3967162"/>
            <a:ext cx="4076700" cy="614362"/>
          </a:xfrm>
          <a:prstGeom prst="curvedDownArrow">
            <a:avLst/>
          </a:prstGeom>
          <a:gradFill flip="none" rotWithShape="1">
            <a:gsLst>
              <a:gs pos="0">
                <a:schemeClr val="bg1"/>
              </a:gs>
              <a:gs pos="100000">
                <a:srgbClr val="2C7FB8"/>
              </a:gs>
            </a:gsLst>
            <a:path path="shape">
              <a:fillToRect l="50000" t="50000" r="50000" b="50000"/>
            </a:path>
            <a:tileRec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516448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nsed.tiff"/>
          <p:cNvPicPr>
            <a:picLocks noChangeAspect="1"/>
          </p:cNvPicPr>
          <p:nvPr/>
        </p:nvPicPr>
        <p:blipFill>
          <a:blip r:embed="rId3"/>
          <a:stretch>
            <a:fillRect/>
          </a:stretch>
        </p:blipFill>
        <p:spPr>
          <a:xfrm>
            <a:off x="12700" y="1839722"/>
            <a:ext cx="9144000" cy="3788155"/>
          </a:xfrm>
          <a:prstGeom prst="rect">
            <a:avLst/>
          </a:prstGeom>
        </p:spPr>
      </p:pic>
      <p:sp>
        <p:nvSpPr>
          <p:cNvPr id="6" name="TextBox 5"/>
          <p:cNvSpPr txBox="1"/>
          <p:nvPr/>
        </p:nvSpPr>
        <p:spPr>
          <a:xfrm>
            <a:off x="228600" y="1009575"/>
            <a:ext cx="6474849" cy="461665"/>
          </a:xfrm>
          <a:prstGeom prst="rect">
            <a:avLst/>
          </a:prstGeom>
          <a:noFill/>
        </p:spPr>
        <p:txBody>
          <a:bodyPr wrap="none" rtlCol="0">
            <a:spAutoFit/>
          </a:bodyPr>
          <a:lstStyle/>
          <a:p>
            <a:r>
              <a:rPr lang="en-US" sz="2400" dirty="0" err="1" smtClean="0"/>
              <a:t>Consed</a:t>
            </a:r>
            <a:r>
              <a:rPr lang="en-US" sz="2400" dirty="0" smtClean="0"/>
              <a:t> Genome Assembly and Finishing Tool</a:t>
            </a:r>
            <a:endParaRPr lang="en-US" sz="2400" dirty="0"/>
          </a:p>
        </p:txBody>
      </p:sp>
      <p:sp>
        <p:nvSpPr>
          <p:cNvPr id="7" name="TextBox 6"/>
          <p:cNvSpPr txBox="1"/>
          <p:nvPr/>
        </p:nvSpPr>
        <p:spPr>
          <a:xfrm>
            <a:off x="5725753" y="5998746"/>
            <a:ext cx="3212876" cy="369332"/>
          </a:xfrm>
          <a:prstGeom prst="rect">
            <a:avLst/>
          </a:prstGeom>
          <a:noFill/>
        </p:spPr>
        <p:txBody>
          <a:bodyPr wrap="none" rtlCol="0">
            <a:spAutoFit/>
          </a:bodyPr>
          <a:lstStyle/>
          <a:p>
            <a:r>
              <a:rPr lang="en-US" dirty="0" smtClean="0"/>
              <a:t>David Gordon and Phil Green</a:t>
            </a:r>
            <a:endParaRPr lang="en-US" dirty="0"/>
          </a:p>
        </p:txBody>
      </p:sp>
    </p:spTree>
    <p:extLst>
      <p:ext uri="{BB962C8B-B14F-4D97-AF65-F5344CB8AC3E}">
        <p14:creationId xmlns:p14="http://schemas.microsoft.com/office/powerpoint/2010/main" val="307115463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5</a:t>
            </a:r>
            <a:endParaRPr lang="en-US" dirty="0"/>
          </a:p>
        </p:txBody>
      </p:sp>
      <p:sp>
        <p:nvSpPr>
          <p:cNvPr id="8" name="Content Placeholder 2"/>
          <p:cNvSpPr>
            <a:spLocks noGrp="1"/>
          </p:cNvSpPr>
          <p:nvPr>
            <p:ph idx="1"/>
          </p:nvPr>
        </p:nvSpPr>
        <p:spPr>
          <a:xfrm>
            <a:off x="457200" y="1879600"/>
            <a:ext cx="8229600" cy="685800"/>
          </a:xfrm>
        </p:spPr>
        <p:txBody>
          <a:bodyPr/>
          <a:lstStyle/>
          <a:p>
            <a:pPr marL="0" indent="0">
              <a:buNone/>
            </a:pPr>
            <a:r>
              <a:rPr lang="en-US" sz="3200" dirty="0" smtClean="0"/>
              <a:t>Need to integrate computation</a:t>
            </a:r>
            <a:endParaRPr lang="en-US" dirty="0" smtClean="0"/>
          </a:p>
          <a:p>
            <a:endParaRPr lang="en-US" dirty="0"/>
          </a:p>
        </p:txBody>
      </p:sp>
      <p:sp>
        <p:nvSpPr>
          <p:cNvPr id="6" name="Oval 5"/>
          <p:cNvSpPr/>
          <p:nvPr/>
        </p:nvSpPr>
        <p:spPr>
          <a:xfrm>
            <a:off x="565200" y="3260686"/>
            <a:ext cx="216000" cy="216000"/>
          </a:xfrm>
          <a:prstGeom prst="ellipse">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977900" y="2852053"/>
            <a:ext cx="8166100" cy="3539431"/>
          </a:xfrm>
          <a:prstGeom prst="rect">
            <a:avLst/>
          </a:prstGeom>
        </p:spPr>
        <p:txBody>
          <a:bodyPr wrap="square">
            <a:spAutoFit/>
          </a:bodyPr>
          <a:lstStyle/>
          <a:p>
            <a:pPr>
              <a:lnSpc>
                <a:spcPct val="150000"/>
              </a:lnSpc>
            </a:pPr>
            <a:r>
              <a:rPr lang="en-US" sz="3200" i="1" dirty="0" smtClean="0"/>
              <a:t>High interactivity, low memory overhead</a:t>
            </a:r>
          </a:p>
          <a:p>
            <a:pPr>
              <a:lnSpc>
                <a:spcPct val="150000"/>
              </a:lnSpc>
            </a:pPr>
            <a:r>
              <a:rPr lang="en-US" sz="3200" i="1" dirty="0" smtClean="0"/>
              <a:t>Avoid storing large data sets locally</a:t>
            </a:r>
          </a:p>
          <a:p>
            <a:pPr>
              <a:lnSpc>
                <a:spcPct val="150000"/>
              </a:lnSpc>
            </a:pPr>
            <a:r>
              <a:rPr lang="en-US" sz="3200" i="1" dirty="0" smtClean="0"/>
              <a:t>Popularity of web-based tools</a:t>
            </a:r>
          </a:p>
          <a:p>
            <a:pPr>
              <a:lnSpc>
                <a:spcPct val="150000"/>
              </a:lnSpc>
            </a:pPr>
            <a:r>
              <a:rPr lang="en-US" sz="3200" i="1" dirty="0" smtClean="0"/>
              <a:t>Evolving sequencing technologies</a:t>
            </a:r>
          </a:p>
          <a:p>
            <a:endParaRPr lang="en-US" sz="3200" i="1" dirty="0" smtClean="0"/>
          </a:p>
        </p:txBody>
      </p:sp>
    </p:spTree>
    <p:extLst>
      <p:ext uri="{BB962C8B-B14F-4D97-AF65-F5344CB8AC3E}">
        <p14:creationId xmlns:p14="http://schemas.microsoft.com/office/powerpoint/2010/main" val="27516448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1028700" y="1905000"/>
            <a:ext cx="7823200" cy="3517900"/>
          </a:xfrm>
        </p:spPr>
        <p:txBody>
          <a:bodyPr>
            <a:normAutofit/>
          </a:bodyPr>
          <a:lstStyle/>
          <a:p>
            <a:pPr>
              <a:buNone/>
            </a:pPr>
            <a:r>
              <a:rPr lang="en-US" sz="3200" dirty="0" smtClean="0"/>
              <a:t>Large number of samples for comparison</a:t>
            </a:r>
          </a:p>
          <a:p>
            <a:pPr>
              <a:buNone/>
            </a:pPr>
            <a:r>
              <a:rPr lang="en-US" sz="3200" dirty="0" smtClean="0"/>
              <a:t>Large number of data types</a:t>
            </a:r>
          </a:p>
          <a:p>
            <a:pPr>
              <a:buNone/>
            </a:pPr>
            <a:r>
              <a:rPr lang="en-US" sz="3200" dirty="0" smtClean="0"/>
              <a:t>Genomic features are sparse</a:t>
            </a:r>
          </a:p>
          <a:p>
            <a:pPr>
              <a:buNone/>
            </a:pPr>
            <a:r>
              <a:rPr lang="en-US" sz="3200" dirty="0" smtClean="0"/>
              <a:t>No longer one genome but many</a:t>
            </a:r>
          </a:p>
          <a:p>
            <a:pPr>
              <a:buNone/>
            </a:pPr>
            <a:r>
              <a:rPr lang="en-US" sz="3200" dirty="0" smtClean="0"/>
              <a:t>Need to integrate computational analysis</a:t>
            </a:r>
          </a:p>
          <a:p>
            <a:endParaRPr lang="en-US" sz="3200" dirty="0"/>
          </a:p>
        </p:txBody>
      </p:sp>
      <p:sp>
        <p:nvSpPr>
          <p:cNvPr id="4" name="TextBox 3"/>
          <p:cNvSpPr txBox="1"/>
          <p:nvPr/>
        </p:nvSpPr>
        <p:spPr>
          <a:xfrm>
            <a:off x="485846" y="1968500"/>
            <a:ext cx="412893" cy="2862322"/>
          </a:xfrm>
          <a:prstGeom prst="rect">
            <a:avLst/>
          </a:prstGeom>
          <a:noFill/>
        </p:spPr>
        <p:txBody>
          <a:bodyPr wrap="none" rtlCol="0">
            <a:spAutoFit/>
          </a:bodyPr>
          <a:lstStyle/>
          <a:p>
            <a:pPr>
              <a:spcAft>
                <a:spcPts val="600"/>
              </a:spcAft>
            </a:pPr>
            <a:r>
              <a:rPr lang="en-US" sz="3200" dirty="0" smtClean="0">
                <a:solidFill>
                  <a:srgbClr val="D2533C"/>
                </a:solidFill>
              </a:rPr>
              <a:t>1</a:t>
            </a:r>
          </a:p>
          <a:p>
            <a:pPr>
              <a:spcAft>
                <a:spcPts val="600"/>
              </a:spcAft>
            </a:pPr>
            <a:r>
              <a:rPr lang="en-US" sz="3200" dirty="0" smtClean="0">
                <a:solidFill>
                  <a:srgbClr val="D2533C"/>
                </a:solidFill>
              </a:rPr>
              <a:t>2</a:t>
            </a:r>
          </a:p>
          <a:p>
            <a:pPr>
              <a:spcAft>
                <a:spcPts val="600"/>
              </a:spcAft>
            </a:pPr>
            <a:r>
              <a:rPr lang="en-US" sz="3200" dirty="0" smtClean="0">
                <a:solidFill>
                  <a:srgbClr val="D2533C"/>
                </a:solidFill>
              </a:rPr>
              <a:t>3</a:t>
            </a:r>
          </a:p>
          <a:p>
            <a:pPr>
              <a:spcAft>
                <a:spcPts val="600"/>
              </a:spcAft>
            </a:pPr>
            <a:r>
              <a:rPr lang="en-US" sz="3200" dirty="0" smtClean="0">
                <a:solidFill>
                  <a:srgbClr val="D2533C"/>
                </a:solidFill>
              </a:rPr>
              <a:t>4</a:t>
            </a:r>
          </a:p>
          <a:p>
            <a:pPr>
              <a:spcAft>
                <a:spcPts val="600"/>
              </a:spcAft>
            </a:pPr>
            <a:r>
              <a:rPr lang="en-US" sz="3200" dirty="0" smtClean="0">
                <a:solidFill>
                  <a:srgbClr val="D2533C"/>
                </a:solidFill>
              </a:rPr>
              <a:t>5</a:t>
            </a:r>
            <a:endParaRPr lang="en-US" sz="3200" dirty="0">
              <a:solidFill>
                <a:srgbClr val="D2533C"/>
              </a:solidFill>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IHR_logo.png"/>
          <p:cNvPicPr>
            <a:picLocks noChangeAspect="1"/>
          </p:cNvPicPr>
          <p:nvPr/>
        </p:nvPicPr>
        <p:blipFill>
          <a:blip r:embed="rId2"/>
          <a:stretch>
            <a:fillRect/>
          </a:stretch>
        </p:blipFill>
        <p:spPr>
          <a:xfrm>
            <a:off x="971945" y="1651102"/>
            <a:ext cx="3139350" cy="1928192"/>
          </a:xfrm>
          <a:prstGeom prst="rect">
            <a:avLst/>
          </a:prstGeom>
        </p:spPr>
      </p:pic>
      <p:pic>
        <p:nvPicPr>
          <p:cNvPr id="6" name="Picture 5" descr="NIH_logo.png"/>
          <p:cNvPicPr>
            <a:picLocks noChangeAspect="1"/>
          </p:cNvPicPr>
          <p:nvPr/>
        </p:nvPicPr>
        <p:blipFill>
          <a:blip r:embed="rId3"/>
          <a:stretch>
            <a:fillRect/>
          </a:stretch>
        </p:blipFill>
        <p:spPr>
          <a:xfrm>
            <a:off x="1753732" y="3859247"/>
            <a:ext cx="1430625" cy="1279502"/>
          </a:xfrm>
          <a:prstGeom prst="rect">
            <a:avLst/>
          </a:prstGeom>
        </p:spPr>
      </p:pic>
      <p:pic>
        <p:nvPicPr>
          <p:cNvPr id="7" name="Picture 44" descr="epiroadmap_log.png"/>
          <p:cNvPicPr>
            <a:picLocks noChangeAspect="1"/>
          </p:cNvPicPr>
          <p:nvPr/>
        </p:nvPicPr>
        <p:blipFill>
          <a:blip r:embed="rId4"/>
          <a:srcRect/>
          <a:stretch>
            <a:fillRect/>
          </a:stretch>
        </p:blipFill>
        <p:spPr bwMode="auto">
          <a:xfrm>
            <a:off x="4464173" y="4064000"/>
            <a:ext cx="3650338" cy="852913"/>
          </a:xfrm>
          <a:prstGeom prst="rect">
            <a:avLst/>
          </a:prstGeom>
          <a:noFill/>
          <a:ln w="9525">
            <a:noFill/>
            <a:miter lim="800000"/>
            <a:headEnd/>
            <a:tailEnd/>
          </a:ln>
        </p:spPr>
      </p:pic>
      <p:pic>
        <p:nvPicPr>
          <p:cNvPr id="10" name="Picture 9" descr="MSFHR-logo.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3800" y="2025650"/>
            <a:ext cx="2527300" cy="1257300"/>
          </a:xfrm>
          <a:prstGeom prst="rect">
            <a:avLst/>
          </a:prstGeom>
        </p:spPr>
      </p:pic>
    </p:spTree>
    <p:extLst>
      <p:ext uri="{BB962C8B-B14F-4D97-AF65-F5344CB8AC3E}">
        <p14:creationId xmlns:p14="http://schemas.microsoft.com/office/powerpoint/2010/main" val="51282688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Sequencing Experiments</a:t>
            </a:r>
            <a:endParaRPr lang="en-US" dirty="0"/>
          </a:p>
        </p:txBody>
      </p:sp>
      <p:sp>
        <p:nvSpPr>
          <p:cNvPr id="3" name="TextBox 2"/>
          <p:cNvSpPr txBox="1"/>
          <p:nvPr/>
        </p:nvSpPr>
        <p:spPr>
          <a:xfrm>
            <a:off x="749300" y="1761093"/>
            <a:ext cx="2083511" cy="369332"/>
          </a:xfrm>
          <a:prstGeom prst="rect">
            <a:avLst/>
          </a:prstGeom>
          <a:noFill/>
        </p:spPr>
        <p:txBody>
          <a:bodyPr wrap="none" rtlCol="0">
            <a:spAutoFit/>
          </a:bodyPr>
          <a:lstStyle/>
          <a:p>
            <a:r>
              <a:rPr lang="en-US" dirty="0" smtClean="0"/>
              <a:t>De novo assembly</a:t>
            </a:r>
            <a:endParaRPr lang="en-US" dirty="0"/>
          </a:p>
        </p:txBody>
      </p:sp>
      <p:sp>
        <p:nvSpPr>
          <p:cNvPr id="4" name="TextBox 3"/>
          <p:cNvSpPr txBox="1"/>
          <p:nvPr/>
        </p:nvSpPr>
        <p:spPr>
          <a:xfrm>
            <a:off x="3949700" y="1761093"/>
            <a:ext cx="1737375" cy="369332"/>
          </a:xfrm>
          <a:prstGeom prst="rect">
            <a:avLst/>
          </a:prstGeom>
          <a:noFill/>
        </p:spPr>
        <p:txBody>
          <a:bodyPr wrap="none" rtlCol="0">
            <a:spAutoFit/>
          </a:bodyPr>
          <a:lstStyle/>
          <a:p>
            <a:r>
              <a:rPr lang="en-US" dirty="0" smtClean="0"/>
              <a:t>Re-sequencing</a:t>
            </a:r>
            <a:endParaRPr lang="en-US" dirty="0"/>
          </a:p>
        </p:txBody>
      </p:sp>
      <p:sp>
        <p:nvSpPr>
          <p:cNvPr id="6" name="TextBox 5"/>
          <p:cNvSpPr txBox="1"/>
          <p:nvPr/>
        </p:nvSpPr>
        <p:spPr>
          <a:xfrm>
            <a:off x="584200" y="2768600"/>
            <a:ext cx="1928733" cy="246221"/>
          </a:xfrm>
          <a:prstGeom prst="rect">
            <a:avLst/>
          </a:prstGeom>
          <a:noFill/>
        </p:spPr>
        <p:txBody>
          <a:bodyPr wrap="none" rtlCol="0">
            <a:spAutoFit/>
          </a:bodyPr>
          <a:lstStyle/>
          <a:p>
            <a:r>
              <a:rPr lang="en-US" sz="1000" dirty="0" smtClean="0"/>
              <a:t>AGCTTCAGATGGACAGATAA</a:t>
            </a:r>
            <a:endParaRPr lang="en-US" sz="1000" dirty="0"/>
          </a:p>
        </p:txBody>
      </p:sp>
      <p:sp>
        <p:nvSpPr>
          <p:cNvPr id="7" name="TextBox 6"/>
          <p:cNvSpPr txBox="1"/>
          <p:nvPr/>
        </p:nvSpPr>
        <p:spPr>
          <a:xfrm>
            <a:off x="1028700" y="2949575"/>
            <a:ext cx="1903085" cy="246221"/>
          </a:xfrm>
          <a:prstGeom prst="rect">
            <a:avLst/>
          </a:prstGeom>
          <a:noFill/>
        </p:spPr>
        <p:txBody>
          <a:bodyPr wrap="none" rtlCol="0">
            <a:spAutoFit/>
          </a:bodyPr>
          <a:lstStyle/>
          <a:p>
            <a:r>
              <a:rPr lang="en-US" sz="1000" dirty="0" smtClean="0"/>
              <a:t>GGCATACAGACTTAGACATA</a:t>
            </a:r>
            <a:endParaRPr lang="en-US" sz="1000" dirty="0"/>
          </a:p>
        </p:txBody>
      </p:sp>
      <p:sp>
        <p:nvSpPr>
          <p:cNvPr id="8" name="TextBox 7"/>
          <p:cNvSpPr txBox="1"/>
          <p:nvPr/>
        </p:nvSpPr>
        <p:spPr>
          <a:xfrm>
            <a:off x="787400" y="3130550"/>
            <a:ext cx="2069797" cy="246221"/>
          </a:xfrm>
          <a:prstGeom prst="rect">
            <a:avLst/>
          </a:prstGeom>
          <a:noFill/>
        </p:spPr>
        <p:txBody>
          <a:bodyPr wrap="none" rtlCol="0">
            <a:spAutoFit/>
          </a:bodyPr>
          <a:lstStyle/>
          <a:p>
            <a:r>
              <a:rPr lang="en-US" sz="1000" dirty="0" smtClean="0"/>
              <a:t>CCAGACAAGACAGACACAGTA</a:t>
            </a:r>
            <a:endParaRPr lang="en-US" sz="1000" dirty="0"/>
          </a:p>
        </p:txBody>
      </p:sp>
      <p:sp>
        <p:nvSpPr>
          <p:cNvPr id="9" name="TextBox 8"/>
          <p:cNvSpPr txBox="1"/>
          <p:nvPr/>
        </p:nvSpPr>
        <p:spPr>
          <a:xfrm>
            <a:off x="1066800" y="3311525"/>
            <a:ext cx="2069797" cy="246221"/>
          </a:xfrm>
          <a:prstGeom prst="rect">
            <a:avLst/>
          </a:prstGeom>
          <a:noFill/>
        </p:spPr>
        <p:txBody>
          <a:bodyPr wrap="none" rtlCol="0">
            <a:spAutoFit/>
          </a:bodyPr>
          <a:lstStyle/>
          <a:p>
            <a:r>
              <a:rPr lang="en-US" sz="1000" dirty="0" smtClean="0"/>
              <a:t>TACAAGACATAAGCAATACAGA</a:t>
            </a:r>
            <a:endParaRPr lang="en-US" sz="1000" dirty="0"/>
          </a:p>
        </p:txBody>
      </p:sp>
      <p:sp>
        <p:nvSpPr>
          <p:cNvPr id="10" name="TextBox 9"/>
          <p:cNvSpPr txBox="1"/>
          <p:nvPr/>
        </p:nvSpPr>
        <p:spPr>
          <a:xfrm>
            <a:off x="673100" y="3492500"/>
            <a:ext cx="2069797" cy="246221"/>
          </a:xfrm>
          <a:prstGeom prst="rect">
            <a:avLst/>
          </a:prstGeom>
          <a:noFill/>
        </p:spPr>
        <p:txBody>
          <a:bodyPr wrap="none" rtlCol="0">
            <a:spAutoFit/>
          </a:bodyPr>
          <a:lstStyle/>
          <a:p>
            <a:r>
              <a:rPr lang="en-US" sz="1000" dirty="0" smtClean="0"/>
              <a:t>CCAGACAAGACAGACACAGTA</a:t>
            </a:r>
            <a:endParaRPr lang="en-US" sz="1000" dirty="0"/>
          </a:p>
        </p:txBody>
      </p:sp>
      <p:sp>
        <p:nvSpPr>
          <p:cNvPr id="12" name="Down Arrow 11"/>
          <p:cNvSpPr/>
          <p:nvPr/>
        </p:nvSpPr>
        <p:spPr>
          <a:xfrm>
            <a:off x="1587500" y="4394200"/>
            <a:ext cx="546100" cy="736600"/>
          </a:xfrm>
          <a:prstGeom prst="downArrow">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flipV="1">
            <a:off x="749300" y="5854700"/>
            <a:ext cx="2258685" cy="12700"/>
          </a:xfrm>
          <a:prstGeom prst="line">
            <a:avLst/>
          </a:prstGeom>
          <a:ln w="50800">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543300" y="2667000"/>
            <a:ext cx="1928733" cy="246221"/>
          </a:xfrm>
          <a:prstGeom prst="rect">
            <a:avLst/>
          </a:prstGeom>
          <a:noFill/>
        </p:spPr>
        <p:txBody>
          <a:bodyPr wrap="none" rtlCol="0">
            <a:spAutoFit/>
          </a:bodyPr>
          <a:lstStyle/>
          <a:p>
            <a:r>
              <a:rPr lang="en-US" sz="1000" dirty="0" smtClean="0"/>
              <a:t>AGCTTCAGATGGACAGATAA</a:t>
            </a:r>
            <a:endParaRPr lang="en-US" sz="1000" dirty="0"/>
          </a:p>
        </p:txBody>
      </p:sp>
      <p:sp>
        <p:nvSpPr>
          <p:cNvPr id="16" name="TextBox 15"/>
          <p:cNvSpPr txBox="1"/>
          <p:nvPr/>
        </p:nvSpPr>
        <p:spPr>
          <a:xfrm>
            <a:off x="3987800" y="2505075"/>
            <a:ext cx="1903085" cy="246221"/>
          </a:xfrm>
          <a:prstGeom prst="rect">
            <a:avLst/>
          </a:prstGeom>
          <a:noFill/>
        </p:spPr>
        <p:txBody>
          <a:bodyPr wrap="none" rtlCol="0">
            <a:spAutoFit/>
          </a:bodyPr>
          <a:lstStyle/>
          <a:p>
            <a:r>
              <a:rPr lang="en-US" sz="1000" dirty="0" smtClean="0"/>
              <a:t>GGCATACAGACTTAGACATA</a:t>
            </a:r>
            <a:endParaRPr lang="en-US" sz="1000" dirty="0"/>
          </a:p>
        </p:txBody>
      </p:sp>
      <p:sp>
        <p:nvSpPr>
          <p:cNvPr id="17" name="TextBox 16"/>
          <p:cNvSpPr txBox="1"/>
          <p:nvPr/>
        </p:nvSpPr>
        <p:spPr>
          <a:xfrm>
            <a:off x="3746500" y="3028950"/>
            <a:ext cx="2069797" cy="246221"/>
          </a:xfrm>
          <a:prstGeom prst="rect">
            <a:avLst/>
          </a:prstGeom>
          <a:noFill/>
        </p:spPr>
        <p:txBody>
          <a:bodyPr wrap="none" rtlCol="0">
            <a:spAutoFit/>
          </a:bodyPr>
          <a:lstStyle/>
          <a:p>
            <a:r>
              <a:rPr lang="en-US" sz="1000" dirty="0" smtClean="0"/>
              <a:t>CCAGACAAGACAGACACAGTA</a:t>
            </a:r>
            <a:endParaRPr lang="en-US" sz="1000" dirty="0"/>
          </a:p>
        </p:txBody>
      </p:sp>
      <p:sp>
        <p:nvSpPr>
          <p:cNvPr id="18" name="TextBox 17"/>
          <p:cNvSpPr txBox="1"/>
          <p:nvPr/>
        </p:nvSpPr>
        <p:spPr>
          <a:xfrm>
            <a:off x="4025900" y="3209925"/>
            <a:ext cx="2069797" cy="246221"/>
          </a:xfrm>
          <a:prstGeom prst="rect">
            <a:avLst/>
          </a:prstGeom>
          <a:noFill/>
        </p:spPr>
        <p:txBody>
          <a:bodyPr wrap="none" rtlCol="0">
            <a:spAutoFit/>
          </a:bodyPr>
          <a:lstStyle/>
          <a:p>
            <a:r>
              <a:rPr lang="en-US" sz="1000" dirty="0" smtClean="0"/>
              <a:t>TACAAGACATAAGCAATACAGA</a:t>
            </a:r>
            <a:endParaRPr lang="en-US" sz="1000" dirty="0"/>
          </a:p>
        </p:txBody>
      </p:sp>
      <p:sp>
        <p:nvSpPr>
          <p:cNvPr id="19" name="TextBox 18"/>
          <p:cNvSpPr txBox="1"/>
          <p:nvPr/>
        </p:nvSpPr>
        <p:spPr>
          <a:xfrm>
            <a:off x="3683000" y="2844800"/>
            <a:ext cx="2069797" cy="246221"/>
          </a:xfrm>
          <a:prstGeom prst="rect">
            <a:avLst/>
          </a:prstGeom>
          <a:noFill/>
        </p:spPr>
        <p:txBody>
          <a:bodyPr wrap="none" rtlCol="0">
            <a:spAutoFit/>
          </a:bodyPr>
          <a:lstStyle/>
          <a:p>
            <a:r>
              <a:rPr lang="en-US" sz="1000" dirty="0" smtClean="0"/>
              <a:t>CCAGACAAGACAGACACAGTA</a:t>
            </a:r>
            <a:endParaRPr lang="en-US" sz="1000" dirty="0"/>
          </a:p>
        </p:txBody>
      </p:sp>
      <p:cxnSp>
        <p:nvCxnSpPr>
          <p:cNvPr id="20" name="Straight Connector 19"/>
          <p:cNvCxnSpPr/>
          <p:nvPr/>
        </p:nvCxnSpPr>
        <p:spPr>
          <a:xfrm flipV="1">
            <a:off x="3632200" y="3810000"/>
            <a:ext cx="2258685" cy="1270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Down Arrow 20"/>
          <p:cNvSpPr/>
          <p:nvPr/>
        </p:nvSpPr>
        <p:spPr>
          <a:xfrm>
            <a:off x="4551350" y="4394200"/>
            <a:ext cx="546100" cy="736600"/>
          </a:xfrm>
          <a:prstGeom prst="downArrow">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Connector 22"/>
          <p:cNvCxnSpPr/>
          <p:nvPr/>
        </p:nvCxnSpPr>
        <p:spPr>
          <a:xfrm flipV="1">
            <a:off x="3632200" y="6388100"/>
            <a:ext cx="2258685" cy="1270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3644066" y="625475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3720266" y="616585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3783766" y="607695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3859966" y="598805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4069516" y="626110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4145716" y="617220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4209216" y="608330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285416" y="599440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4463216" y="626110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4539416" y="617220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4602916" y="608330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4679116" y="599440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4863266" y="626110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4939466" y="617220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5002966" y="608330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5079166" y="599440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5282366" y="626110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5358566" y="617220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5422066" y="608330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5498266" y="599440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4387016" y="590550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5543549" y="590550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3835400" y="3802221"/>
            <a:ext cx="1975320" cy="338554"/>
          </a:xfrm>
          <a:prstGeom prst="rect">
            <a:avLst/>
          </a:prstGeom>
          <a:noFill/>
        </p:spPr>
        <p:txBody>
          <a:bodyPr wrap="none" rtlCol="0">
            <a:spAutoFit/>
          </a:bodyPr>
          <a:lstStyle/>
          <a:p>
            <a:r>
              <a:rPr lang="en-US" sz="1600" dirty="0" smtClean="0"/>
              <a:t>Reference Genome</a:t>
            </a:r>
            <a:endParaRPr lang="en-US" sz="1600" dirty="0"/>
          </a:p>
        </p:txBody>
      </p:sp>
      <p:sp>
        <p:nvSpPr>
          <p:cNvPr id="71" name="TextBox 70"/>
          <p:cNvSpPr txBox="1"/>
          <p:nvPr/>
        </p:nvSpPr>
        <p:spPr>
          <a:xfrm>
            <a:off x="881877" y="5909846"/>
            <a:ext cx="1906692" cy="338554"/>
          </a:xfrm>
          <a:prstGeom prst="rect">
            <a:avLst/>
          </a:prstGeom>
          <a:noFill/>
        </p:spPr>
        <p:txBody>
          <a:bodyPr wrap="none" rtlCol="0">
            <a:spAutoFit/>
          </a:bodyPr>
          <a:lstStyle/>
          <a:p>
            <a:r>
              <a:rPr lang="en-US" sz="1600" dirty="0" smtClean="0"/>
              <a:t>Genome Assembly</a:t>
            </a:r>
            <a:endParaRPr lang="en-US" sz="1600" dirty="0"/>
          </a:p>
        </p:txBody>
      </p:sp>
    </p:spTree>
    <p:extLst>
      <p:ext uri="{BB962C8B-B14F-4D97-AF65-F5344CB8AC3E}">
        <p14:creationId xmlns:p14="http://schemas.microsoft.com/office/powerpoint/2010/main" val="280908938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Sequencing Experiments</a:t>
            </a:r>
            <a:endParaRPr lang="en-US" dirty="0"/>
          </a:p>
        </p:txBody>
      </p:sp>
      <p:sp>
        <p:nvSpPr>
          <p:cNvPr id="3" name="TextBox 2"/>
          <p:cNvSpPr txBox="1"/>
          <p:nvPr/>
        </p:nvSpPr>
        <p:spPr>
          <a:xfrm>
            <a:off x="749300" y="1761093"/>
            <a:ext cx="2083511" cy="369332"/>
          </a:xfrm>
          <a:prstGeom prst="rect">
            <a:avLst/>
          </a:prstGeom>
          <a:noFill/>
        </p:spPr>
        <p:txBody>
          <a:bodyPr wrap="none" rtlCol="0">
            <a:spAutoFit/>
          </a:bodyPr>
          <a:lstStyle/>
          <a:p>
            <a:r>
              <a:rPr lang="en-US" dirty="0" smtClean="0"/>
              <a:t>De novo assembly</a:t>
            </a:r>
            <a:endParaRPr lang="en-US" dirty="0"/>
          </a:p>
        </p:txBody>
      </p:sp>
      <p:sp>
        <p:nvSpPr>
          <p:cNvPr id="4" name="TextBox 3"/>
          <p:cNvSpPr txBox="1"/>
          <p:nvPr/>
        </p:nvSpPr>
        <p:spPr>
          <a:xfrm>
            <a:off x="3949700" y="1761093"/>
            <a:ext cx="1737375" cy="369332"/>
          </a:xfrm>
          <a:prstGeom prst="rect">
            <a:avLst/>
          </a:prstGeom>
          <a:noFill/>
        </p:spPr>
        <p:txBody>
          <a:bodyPr wrap="none" rtlCol="0">
            <a:spAutoFit/>
          </a:bodyPr>
          <a:lstStyle/>
          <a:p>
            <a:r>
              <a:rPr lang="en-US" dirty="0" smtClean="0"/>
              <a:t>Re-sequencing</a:t>
            </a:r>
            <a:endParaRPr lang="en-US" dirty="0"/>
          </a:p>
        </p:txBody>
      </p:sp>
      <p:sp>
        <p:nvSpPr>
          <p:cNvPr id="5" name="TextBox 4"/>
          <p:cNvSpPr txBox="1"/>
          <p:nvPr/>
        </p:nvSpPr>
        <p:spPr>
          <a:xfrm>
            <a:off x="6942150" y="1761093"/>
            <a:ext cx="1352128" cy="369332"/>
          </a:xfrm>
          <a:prstGeom prst="rect">
            <a:avLst/>
          </a:prstGeom>
          <a:noFill/>
        </p:spPr>
        <p:txBody>
          <a:bodyPr wrap="none" rtlCol="0">
            <a:spAutoFit/>
          </a:bodyPr>
          <a:lstStyle/>
          <a:p>
            <a:r>
              <a:rPr lang="en-US" dirty="0" smtClean="0"/>
              <a:t>Enrichment</a:t>
            </a:r>
            <a:endParaRPr lang="en-US" dirty="0"/>
          </a:p>
        </p:txBody>
      </p:sp>
      <p:sp>
        <p:nvSpPr>
          <p:cNvPr id="6" name="TextBox 5"/>
          <p:cNvSpPr txBox="1"/>
          <p:nvPr/>
        </p:nvSpPr>
        <p:spPr>
          <a:xfrm>
            <a:off x="584200" y="2768600"/>
            <a:ext cx="1928733" cy="246221"/>
          </a:xfrm>
          <a:prstGeom prst="rect">
            <a:avLst/>
          </a:prstGeom>
          <a:noFill/>
        </p:spPr>
        <p:txBody>
          <a:bodyPr wrap="none" rtlCol="0">
            <a:spAutoFit/>
          </a:bodyPr>
          <a:lstStyle/>
          <a:p>
            <a:r>
              <a:rPr lang="en-US" sz="1000" dirty="0" smtClean="0"/>
              <a:t>AGCTTCAGATGGACAGATAA</a:t>
            </a:r>
            <a:endParaRPr lang="en-US" sz="1000" dirty="0"/>
          </a:p>
        </p:txBody>
      </p:sp>
      <p:sp>
        <p:nvSpPr>
          <p:cNvPr id="7" name="TextBox 6"/>
          <p:cNvSpPr txBox="1"/>
          <p:nvPr/>
        </p:nvSpPr>
        <p:spPr>
          <a:xfrm>
            <a:off x="1028700" y="2949575"/>
            <a:ext cx="1903085" cy="246221"/>
          </a:xfrm>
          <a:prstGeom prst="rect">
            <a:avLst/>
          </a:prstGeom>
          <a:noFill/>
        </p:spPr>
        <p:txBody>
          <a:bodyPr wrap="none" rtlCol="0">
            <a:spAutoFit/>
          </a:bodyPr>
          <a:lstStyle/>
          <a:p>
            <a:r>
              <a:rPr lang="en-US" sz="1000" dirty="0" smtClean="0"/>
              <a:t>GGCATACAGACTTAGACATA</a:t>
            </a:r>
            <a:endParaRPr lang="en-US" sz="1000" dirty="0"/>
          </a:p>
        </p:txBody>
      </p:sp>
      <p:sp>
        <p:nvSpPr>
          <p:cNvPr id="8" name="TextBox 7"/>
          <p:cNvSpPr txBox="1"/>
          <p:nvPr/>
        </p:nvSpPr>
        <p:spPr>
          <a:xfrm>
            <a:off x="787400" y="3130550"/>
            <a:ext cx="2069797" cy="246221"/>
          </a:xfrm>
          <a:prstGeom prst="rect">
            <a:avLst/>
          </a:prstGeom>
          <a:noFill/>
        </p:spPr>
        <p:txBody>
          <a:bodyPr wrap="none" rtlCol="0">
            <a:spAutoFit/>
          </a:bodyPr>
          <a:lstStyle/>
          <a:p>
            <a:r>
              <a:rPr lang="en-US" sz="1000" dirty="0" smtClean="0"/>
              <a:t>CCAGACAAGACAGACACAGTA</a:t>
            </a:r>
            <a:endParaRPr lang="en-US" sz="1000" dirty="0"/>
          </a:p>
        </p:txBody>
      </p:sp>
      <p:sp>
        <p:nvSpPr>
          <p:cNvPr id="9" name="TextBox 8"/>
          <p:cNvSpPr txBox="1"/>
          <p:nvPr/>
        </p:nvSpPr>
        <p:spPr>
          <a:xfrm>
            <a:off x="1066800" y="3311525"/>
            <a:ext cx="2069797" cy="246221"/>
          </a:xfrm>
          <a:prstGeom prst="rect">
            <a:avLst/>
          </a:prstGeom>
          <a:noFill/>
        </p:spPr>
        <p:txBody>
          <a:bodyPr wrap="none" rtlCol="0">
            <a:spAutoFit/>
          </a:bodyPr>
          <a:lstStyle/>
          <a:p>
            <a:r>
              <a:rPr lang="en-US" sz="1000" dirty="0" smtClean="0"/>
              <a:t>TACAAGACATAAGCAATACAGA</a:t>
            </a:r>
            <a:endParaRPr lang="en-US" sz="1000" dirty="0"/>
          </a:p>
        </p:txBody>
      </p:sp>
      <p:sp>
        <p:nvSpPr>
          <p:cNvPr id="10" name="TextBox 9"/>
          <p:cNvSpPr txBox="1"/>
          <p:nvPr/>
        </p:nvSpPr>
        <p:spPr>
          <a:xfrm>
            <a:off x="673100" y="3492500"/>
            <a:ext cx="2069797" cy="246221"/>
          </a:xfrm>
          <a:prstGeom prst="rect">
            <a:avLst/>
          </a:prstGeom>
          <a:noFill/>
        </p:spPr>
        <p:txBody>
          <a:bodyPr wrap="none" rtlCol="0">
            <a:spAutoFit/>
          </a:bodyPr>
          <a:lstStyle/>
          <a:p>
            <a:r>
              <a:rPr lang="en-US" sz="1000" dirty="0" smtClean="0"/>
              <a:t>CCAGACAAGACAGACACAGTA</a:t>
            </a:r>
            <a:endParaRPr lang="en-US" sz="1000" dirty="0"/>
          </a:p>
        </p:txBody>
      </p:sp>
      <p:sp>
        <p:nvSpPr>
          <p:cNvPr id="12" name="Down Arrow 11"/>
          <p:cNvSpPr/>
          <p:nvPr/>
        </p:nvSpPr>
        <p:spPr>
          <a:xfrm>
            <a:off x="1587500" y="4394200"/>
            <a:ext cx="546100" cy="736600"/>
          </a:xfrm>
          <a:prstGeom prst="downArrow">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flipV="1">
            <a:off x="749300" y="5854700"/>
            <a:ext cx="2258685" cy="12700"/>
          </a:xfrm>
          <a:prstGeom prst="line">
            <a:avLst/>
          </a:prstGeom>
          <a:ln w="50800">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543300" y="2667000"/>
            <a:ext cx="1928733" cy="246221"/>
          </a:xfrm>
          <a:prstGeom prst="rect">
            <a:avLst/>
          </a:prstGeom>
          <a:noFill/>
        </p:spPr>
        <p:txBody>
          <a:bodyPr wrap="none" rtlCol="0">
            <a:spAutoFit/>
          </a:bodyPr>
          <a:lstStyle/>
          <a:p>
            <a:r>
              <a:rPr lang="en-US" sz="1000" dirty="0" smtClean="0"/>
              <a:t>AGCTTCAGATGGACAGATAA</a:t>
            </a:r>
            <a:endParaRPr lang="en-US" sz="1000" dirty="0"/>
          </a:p>
        </p:txBody>
      </p:sp>
      <p:sp>
        <p:nvSpPr>
          <p:cNvPr id="16" name="TextBox 15"/>
          <p:cNvSpPr txBox="1"/>
          <p:nvPr/>
        </p:nvSpPr>
        <p:spPr>
          <a:xfrm>
            <a:off x="3987800" y="2505075"/>
            <a:ext cx="1903085" cy="246221"/>
          </a:xfrm>
          <a:prstGeom prst="rect">
            <a:avLst/>
          </a:prstGeom>
          <a:noFill/>
        </p:spPr>
        <p:txBody>
          <a:bodyPr wrap="none" rtlCol="0">
            <a:spAutoFit/>
          </a:bodyPr>
          <a:lstStyle/>
          <a:p>
            <a:r>
              <a:rPr lang="en-US" sz="1000" dirty="0" smtClean="0"/>
              <a:t>GGCATACAGACTTAGACATA</a:t>
            </a:r>
            <a:endParaRPr lang="en-US" sz="1000" dirty="0"/>
          </a:p>
        </p:txBody>
      </p:sp>
      <p:sp>
        <p:nvSpPr>
          <p:cNvPr id="17" name="TextBox 16"/>
          <p:cNvSpPr txBox="1"/>
          <p:nvPr/>
        </p:nvSpPr>
        <p:spPr>
          <a:xfrm>
            <a:off x="3746500" y="3028950"/>
            <a:ext cx="2069797" cy="246221"/>
          </a:xfrm>
          <a:prstGeom prst="rect">
            <a:avLst/>
          </a:prstGeom>
          <a:noFill/>
        </p:spPr>
        <p:txBody>
          <a:bodyPr wrap="none" rtlCol="0">
            <a:spAutoFit/>
          </a:bodyPr>
          <a:lstStyle/>
          <a:p>
            <a:r>
              <a:rPr lang="en-US" sz="1000" dirty="0" smtClean="0"/>
              <a:t>CCAGACAAGACAGACACAGTA</a:t>
            </a:r>
            <a:endParaRPr lang="en-US" sz="1000" dirty="0"/>
          </a:p>
        </p:txBody>
      </p:sp>
      <p:sp>
        <p:nvSpPr>
          <p:cNvPr id="18" name="TextBox 17"/>
          <p:cNvSpPr txBox="1"/>
          <p:nvPr/>
        </p:nvSpPr>
        <p:spPr>
          <a:xfrm>
            <a:off x="4025900" y="3209925"/>
            <a:ext cx="2069797" cy="246221"/>
          </a:xfrm>
          <a:prstGeom prst="rect">
            <a:avLst/>
          </a:prstGeom>
          <a:noFill/>
        </p:spPr>
        <p:txBody>
          <a:bodyPr wrap="none" rtlCol="0">
            <a:spAutoFit/>
          </a:bodyPr>
          <a:lstStyle/>
          <a:p>
            <a:r>
              <a:rPr lang="en-US" sz="1000" dirty="0" smtClean="0"/>
              <a:t>TACAAGACATAAGCAATACAGA</a:t>
            </a:r>
            <a:endParaRPr lang="en-US" sz="1000" dirty="0"/>
          </a:p>
        </p:txBody>
      </p:sp>
      <p:sp>
        <p:nvSpPr>
          <p:cNvPr id="19" name="TextBox 18"/>
          <p:cNvSpPr txBox="1"/>
          <p:nvPr/>
        </p:nvSpPr>
        <p:spPr>
          <a:xfrm>
            <a:off x="3683000" y="2844800"/>
            <a:ext cx="2069797" cy="246221"/>
          </a:xfrm>
          <a:prstGeom prst="rect">
            <a:avLst/>
          </a:prstGeom>
          <a:noFill/>
        </p:spPr>
        <p:txBody>
          <a:bodyPr wrap="none" rtlCol="0">
            <a:spAutoFit/>
          </a:bodyPr>
          <a:lstStyle/>
          <a:p>
            <a:r>
              <a:rPr lang="en-US" sz="1000" dirty="0" smtClean="0"/>
              <a:t>CCAGACAAGACAGACACAGTA</a:t>
            </a:r>
            <a:endParaRPr lang="en-US" sz="1000" dirty="0"/>
          </a:p>
        </p:txBody>
      </p:sp>
      <p:cxnSp>
        <p:nvCxnSpPr>
          <p:cNvPr id="20" name="Straight Connector 19"/>
          <p:cNvCxnSpPr/>
          <p:nvPr/>
        </p:nvCxnSpPr>
        <p:spPr>
          <a:xfrm flipV="1">
            <a:off x="3632200" y="3810000"/>
            <a:ext cx="2258685" cy="1270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Down Arrow 20"/>
          <p:cNvSpPr/>
          <p:nvPr/>
        </p:nvSpPr>
        <p:spPr>
          <a:xfrm>
            <a:off x="4551350" y="4394200"/>
            <a:ext cx="546100" cy="736600"/>
          </a:xfrm>
          <a:prstGeom prst="downArrow">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Down Arrow 21"/>
          <p:cNvSpPr/>
          <p:nvPr/>
        </p:nvSpPr>
        <p:spPr>
          <a:xfrm>
            <a:off x="7370750" y="4394200"/>
            <a:ext cx="546100" cy="736600"/>
          </a:xfrm>
          <a:prstGeom prst="downArrow">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Connector 22"/>
          <p:cNvCxnSpPr/>
          <p:nvPr/>
        </p:nvCxnSpPr>
        <p:spPr>
          <a:xfrm flipV="1">
            <a:off x="3632200" y="6388100"/>
            <a:ext cx="2258685" cy="1270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6540748" y="6342221"/>
            <a:ext cx="2258685" cy="1270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6515348" y="3802221"/>
            <a:ext cx="2258685" cy="1270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6731000" y="624840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794500" y="615950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6858000" y="607060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6934200" y="598170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7905750" y="624840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7969250" y="615950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8032750" y="607060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3644066" y="625475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3720266" y="616585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3783766" y="607695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3859966" y="598805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4069516" y="626110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4145716" y="617220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4209216" y="608330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285416" y="599440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4463216" y="626110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4539416" y="617220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4602916" y="608330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4679116" y="599440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4863266" y="626110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4939466" y="617220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5002966" y="608330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5079166" y="599440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5282366" y="626110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5358566" y="617220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5422066" y="608330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5498266" y="599440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4387016" y="590550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5543549" y="5905500"/>
            <a:ext cx="357267" cy="0"/>
          </a:xfrm>
          <a:prstGeom prst="line">
            <a:avLst/>
          </a:prstGeom>
          <a:ln>
            <a:solidFill>
              <a:srgbClr val="22210C"/>
            </a:solidFill>
          </a:ln>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6500951" y="2639854"/>
            <a:ext cx="1928733" cy="246221"/>
          </a:xfrm>
          <a:prstGeom prst="rect">
            <a:avLst/>
          </a:prstGeom>
          <a:noFill/>
        </p:spPr>
        <p:txBody>
          <a:bodyPr wrap="none" rtlCol="0">
            <a:spAutoFit/>
          </a:bodyPr>
          <a:lstStyle/>
          <a:p>
            <a:r>
              <a:rPr lang="en-US" sz="1000" dirty="0" smtClean="0"/>
              <a:t>AGCTTCAGATGGACAGATAA</a:t>
            </a:r>
            <a:endParaRPr lang="en-US" sz="1000" dirty="0"/>
          </a:p>
        </p:txBody>
      </p:sp>
      <p:sp>
        <p:nvSpPr>
          <p:cNvPr id="65" name="TextBox 64"/>
          <p:cNvSpPr txBox="1"/>
          <p:nvPr/>
        </p:nvSpPr>
        <p:spPr>
          <a:xfrm>
            <a:off x="6945451" y="2820829"/>
            <a:ext cx="1903085" cy="246221"/>
          </a:xfrm>
          <a:prstGeom prst="rect">
            <a:avLst/>
          </a:prstGeom>
          <a:noFill/>
        </p:spPr>
        <p:txBody>
          <a:bodyPr wrap="none" rtlCol="0">
            <a:spAutoFit/>
          </a:bodyPr>
          <a:lstStyle/>
          <a:p>
            <a:r>
              <a:rPr lang="en-US" sz="1000" dirty="0" smtClean="0"/>
              <a:t>GGCATACAGACTTAGACATA</a:t>
            </a:r>
            <a:endParaRPr lang="en-US" sz="1000" dirty="0"/>
          </a:p>
        </p:txBody>
      </p:sp>
      <p:sp>
        <p:nvSpPr>
          <p:cNvPr id="66" name="TextBox 65"/>
          <p:cNvSpPr txBox="1"/>
          <p:nvPr/>
        </p:nvSpPr>
        <p:spPr>
          <a:xfrm>
            <a:off x="6704151" y="2468404"/>
            <a:ext cx="2069797" cy="246221"/>
          </a:xfrm>
          <a:prstGeom prst="rect">
            <a:avLst/>
          </a:prstGeom>
          <a:noFill/>
        </p:spPr>
        <p:txBody>
          <a:bodyPr wrap="none" rtlCol="0">
            <a:spAutoFit/>
          </a:bodyPr>
          <a:lstStyle/>
          <a:p>
            <a:r>
              <a:rPr lang="en-US" sz="1000" dirty="0" smtClean="0"/>
              <a:t>CCAGACAAGACAGACACAGTA</a:t>
            </a:r>
            <a:endParaRPr lang="en-US" sz="1000" dirty="0"/>
          </a:p>
        </p:txBody>
      </p:sp>
      <p:sp>
        <p:nvSpPr>
          <p:cNvPr id="67" name="TextBox 66"/>
          <p:cNvSpPr txBox="1"/>
          <p:nvPr/>
        </p:nvSpPr>
        <p:spPr>
          <a:xfrm>
            <a:off x="6386651" y="3182779"/>
            <a:ext cx="2069797" cy="246221"/>
          </a:xfrm>
          <a:prstGeom prst="rect">
            <a:avLst/>
          </a:prstGeom>
          <a:noFill/>
        </p:spPr>
        <p:txBody>
          <a:bodyPr wrap="none" rtlCol="0">
            <a:spAutoFit/>
          </a:bodyPr>
          <a:lstStyle/>
          <a:p>
            <a:r>
              <a:rPr lang="en-US" sz="1000" dirty="0" smtClean="0"/>
              <a:t>TACAAGACATAAGCAATACAGA</a:t>
            </a:r>
            <a:endParaRPr lang="en-US" sz="1000" dirty="0"/>
          </a:p>
        </p:txBody>
      </p:sp>
      <p:sp>
        <p:nvSpPr>
          <p:cNvPr id="68" name="TextBox 67"/>
          <p:cNvSpPr txBox="1"/>
          <p:nvPr/>
        </p:nvSpPr>
        <p:spPr>
          <a:xfrm>
            <a:off x="6742251" y="2995454"/>
            <a:ext cx="2069797" cy="246221"/>
          </a:xfrm>
          <a:prstGeom prst="rect">
            <a:avLst/>
          </a:prstGeom>
          <a:noFill/>
        </p:spPr>
        <p:txBody>
          <a:bodyPr wrap="none" rtlCol="0">
            <a:spAutoFit/>
          </a:bodyPr>
          <a:lstStyle/>
          <a:p>
            <a:r>
              <a:rPr lang="en-US" sz="1000" dirty="0" smtClean="0"/>
              <a:t>CCAGACAAGACAGACACAGTA</a:t>
            </a:r>
            <a:endParaRPr lang="en-US" sz="1000" dirty="0"/>
          </a:p>
        </p:txBody>
      </p:sp>
      <p:sp>
        <p:nvSpPr>
          <p:cNvPr id="69" name="TextBox 68"/>
          <p:cNvSpPr txBox="1"/>
          <p:nvPr/>
        </p:nvSpPr>
        <p:spPr>
          <a:xfrm>
            <a:off x="3835400" y="3802221"/>
            <a:ext cx="1975320" cy="338554"/>
          </a:xfrm>
          <a:prstGeom prst="rect">
            <a:avLst/>
          </a:prstGeom>
          <a:noFill/>
        </p:spPr>
        <p:txBody>
          <a:bodyPr wrap="none" rtlCol="0">
            <a:spAutoFit/>
          </a:bodyPr>
          <a:lstStyle/>
          <a:p>
            <a:r>
              <a:rPr lang="en-US" sz="1600" dirty="0" smtClean="0"/>
              <a:t>Reference Genome</a:t>
            </a:r>
            <a:endParaRPr lang="en-US" sz="1600" dirty="0"/>
          </a:p>
        </p:txBody>
      </p:sp>
      <p:sp>
        <p:nvSpPr>
          <p:cNvPr id="70" name="TextBox 69"/>
          <p:cNvSpPr txBox="1"/>
          <p:nvPr/>
        </p:nvSpPr>
        <p:spPr>
          <a:xfrm>
            <a:off x="6680200" y="3784600"/>
            <a:ext cx="1975320" cy="338554"/>
          </a:xfrm>
          <a:prstGeom prst="rect">
            <a:avLst/>
          </a:prstGeom>
          <a:noFill/>
        </p:spPr>
        <p:txBody>
          <a:bodyPr wrap="none" rtlCol="0">
            <a:spAutoFit/>
          </a:bodyPr>
          <a:lstStyle/>
          <a:p>
            <a:r>
              <a:rPr lang="en-US" sz="1600" dirty="0" smtClean="0"/>
              <a:t>Reference Genome</a:t>
            </a:r>
            <a:endParaRPr lang="en-US" sz="1600" dirty="0"/>
          </a:p>
        </p:txBody>
      </p:sp>
      <p:sp>
        <p:nvSpPr>
          <p:cNvPr id="71" name="TextBox 70"/>
          <p:cNvSpPr txBox="1"/>
          <p:nvPr/>
        </p:nvSpPr>
        <p:spPr>
          <a:xfrm>
            <a:off x="881877" y="5909846"/>
            <a:ext cx="1906692" cy="338554"/>
          </a:xfrm>
          <a:prstGeom prst="rect">
            <a:avLst/>
          </a:prstGeom>
          <a:noFill/>
        </p:spPr>
        <p:txBody>
          <a:bodyPr wrap="none" rtlCol="0">
            <a:spAutoFit/>
          </a:bodyPr>
          <a:lstStyle/>
          <a:p>
            <a:r>
              <a:rPr lang="en-US" sz="1600" dirty="0" smtClean="0"/>
              <a:t>Genome Assembly</a:t>
            </a:r>
            <a:endParaRPr lang="en-US" sz="1600" dirty="0"/>
          </a:p>
        </p:txBody>
      </p:sp>
    </p:spTree>
    <p:extLst>
      <p:ext uri="{BB962C8B-B14F-4D97-AF65-F5344CB8AC3E}">
        <p14:creationId xmlns:p14="http://schemas.microsoft.com/office/powerpoint/2010/main" val="419091613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rner_piece.png"/>
          <p:cNvPicPr>
            <a:picLocks noChangeAspect="1"/>
          </p:cNvPicPr>
          <p:nvPr/>
        </p:nvPicPr>
        <p:blipFill>
          <a:blip r:embed="rId3"/>
          <a:stretch>
            <a:fillRect/>
          </a:stretch>
        </p:blipFill>
        <p:spPr>
          <a:xfrm>
            <a:off x="785512" y="685800"/>
            <a:ext cx="7572977" cy="5092049"/>
          </a:xfrm>
          <a:prstGeom prst="rect">
            <a:avLst/>
          </a:prstGeom>
        </p:spPr>
      </p:pic>
      <p:sp>
        <p:nvSpPr>
          <p:cNvPr id="9" name="Rectangle 8"/>
          <p:cNvSpPr/>
          <p:nvPr/>
        </p:nvSpPr>
        <p:spPr>
          <a:xfrm>
            <a:off x="3136900" y="6158180"/>
            <a:ext cx="5892800" cy="369332"/>
          </a:xfrm>
          <a:prstGeom prst="rect">
            <a:avLst/>
          </a:prstGeom>
        </p:spPr>
        <p:txBody>
          <a:bodyPr wrap="square">
            <a:spAutoFit/>
          </a:bodyPr>
          <a:lstStyle/>
          <a:p>
            <a:r>
              <a:rPr lang="en-US" dirty="0" smtClean="0"/>
              <a:t>Drew </a:t>
            </a:r>
            <a:r>
              <a:rPr lang="en-US" dirty="0" err="1" smtClean="0"/>
              <a:t>Sheneman</a:t>
            </a:r>
            <a:r>
              <a:rPr lang="en-US" dirty="0" smtClean="0"/>
              <a:t>, New Jersey - The Newark Star Ledger</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1</a:t>
            </a:r>
            <a:endParaRPr lang="en-US" dirty="0"/>
          </a:p>
        </p:txBody>
      </p:sp>
      <p:sp>
        <p:nvSpPr>
          <p:cNvPr id="3" name="Content Placeholder 2"/>
          <p:cNvSpPr>
            <a:spLocks noGrp="1"/>
          </p:cNvSpPr>
          <p:nvPr>
            <p:ph idx="1"/>
          </p:nvPr>
        </p:nvSpPr>
        <p:spPr>
          <a:xfrm>
            <a:off x="457200" y="1879600"/>
            <a:ext cx="8229600" cy="3835400"/>
          </a:xfrm>
        </p:spPr>
        <p:txBody>
          <a:bodyPr/>
          <a:lstStyle/>
          <a:p>
            <a:pPr marL="0" indent="0">
              <a:buNone/>
            </a:pPr>
            <a:r>
              <a:rPr lang="en-US" sz="3200" dirty="0" smtClean="0"/>
              <a:t>Large number of samples for comparison</a:t>
            </a:r>
          </a:p>
          <a:p>
            <a:endParaRPr lang="en-US" dirty="0" smtClean="0"/>
          </a:p>
          <a:p>
            <a:endParaRPr lang="en-US" dirty="0"/>
          </a:p>
        </p:txBody>
      </p:sp>
    </p:spTree>
    <p:extLst>
      <p:ext uri="{BB962C8B-B14F-4D97-AF65-F5344CB8AC3E}">
        <p14:creationId xmlns:p14="http://schemas.microsoft.com/office/powerpoint/2010/main" val="311199693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1</a:t>
            </a:r>
            <a:endParaRPr lang="en-US" dirty="0"/>
          </a:p>
        </p:txBody>
      </p:sp>
      <p:sp>
        <p:nvSpPr>
          <p:cNvPr id="3" name="Content Placeholder 2"/>
          <p:cNvSpPr>
            <a:spLocks noGrp="1"/>
          </p:cNvSpPr>
          <p:nvPr>
            <p:ph idx="1"/>
          </p:nvPr>
        </p:nvSpPr>
        <p:spPr>
          <a:xfrm>
            <a:off x="457200" y="1879600"/>
            <a:ext cx="8229600" cy="3835400"/>
          </a:xfrm>
        </p:spPr>
        <p:txBody>
          <a:bodyPr/>
          <a:lstStyle/>
          <a:p>
            <a:pPr marL="0" indent="0">
              <a:buNone/>
            </a:pPr>
            <a:r>
              <a:rPr lang="en-US" sz="3200" dirty="0" smtClean="0"/>
              <a:t>Large number of samples for comparison</a:t>
            </a:r>
          </a:p>
          <a:p>
            <a:endParaRPr lang="en-US" dirty="0" smtClean="0"/>
          </a:p>
          <a:p>
            <a:endParaRPr lang="en-US" dirty="0"/>
          </a:p>
          <a:p>
            <a:pPr marL="0" indent="0">
              <a:buNone/>
            </a:pPr>
            <a:r>
              <a:rPr lang="en-US" sz="2000" i="1" dirty="0" smtClean="0"/>
              <a:t>“To systematically characterize the genomic changes in hundreds of tumors…and thousands of samples over the next five years”</a:t>
            </a:r>
          </a:p>
          <a:p>
            <a:pPr marL="0" indent="0">
              <a:buNone/>
            </a:pPr>
            <a:endParaRPr lang="en-US" sz="2000" i="1" dirty="0" smtClean="0"/>
          </a:p>
          <a:p>
            <a:pPr marL="0" indent="0" algn="r">
              <a:buNone/>
            </a:pPr>
            <a:r>
              <a:rPr lang="en-US" sz="2000" dirty="0" smtClean="0"/>
              <a:t>The Cancer Genome Atlas</a:t>
            </a:r>
          </a:p>
          <a:p>
            <a:pPr marL="0" indent="0" algn="r">
              <a:buNone/>
            </a:pPr>
            <a:r>
              <a:rPr lang="en-US" sz="2000" dirty="0" err="1" smtClean="0"/>
              <a:t>www.cancergenome.nih.gov</a:t>
            </a:r>
            <a:endParaRPr lang="en-US" sz="2000" dirty="0"/>
          </a:p>
        </p:txBody>
      </p:sp>
    </p:spTree>
    <p:extLst>
      <p:ext uri="{BB962C8B-B14F-4D97-AF65-F5344CB8AC3E}">
        <p14:creationId xmlns:p14="http://schemas.microsoft.com/office/powerpoint/2010/main" val="311199693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UCSC_browser_tracks.png"/>
          <p:cNvPicPr>
            <a:picLocks noChangeAspect="1"/>
          </p:cNvPicPr>
          <p:nvPr/>
        </p:nvPicPr>
        <p:blipFill>
          <a:blip r:embed="rId3"/>
          <a:stretch>
            <a:fillRect/>
          </a:stretch>
        </p:blipFill>
        <p:spPr>
          <a:xfrm>
            <a:off x="0" y="2152092"/>
            <a:ext cx="9144000" cy="4705908"/>
          </a:xfrm>
          <a:prstGeom prst="rect">
            <a:avLst/>
          </a:prstGeom>
        </p:spPr>
      </p:pic>
      <p:sp>
        <p:nvSpPr>
          <p:cNvPr id="2" name="Title 1"/>
          <p:cNvSpPr>
            <a:spLocks noGrp="1"/>
          </p:cNvSpPr>
          <p:nvPr>
            <p:ph type="title"/>
          </p:nvPr>
        </p:nvSpPr>
        <p:spPr/>
        <p:txBody>
          <a:bodyPr>
            <a:normAutofit/>
          </a:bodyPr>
          <a:lstStyle/>
          <a:p>
            <a:r>
              <a:rPr lang="en-US" dirty="0" smtClean="0"/>
              <a:t>Genome Browsers</a:t>
            </a:r>
            <a:endParaRPr lang="en-US" dirty="0"/>
          </a:p>
        </p:txBody>
      </p:sp>
      <p:sp>
        <p:nvSpPr>
          <p:cNvPr id="6" name="TextBox 5"/>
          <p:cNvSpPr txBox="1"/>
          <p:nvPr/>
        </p:nvSpPr>
        <p:spPr>
          <a:xfrm>
            <a:off x="457200" y="1418208"/>
            <a:ext cx="6314524" cy="400110"/>
          </a:xfrm>
          <a:prstGeom prst="rect">
            <a:avLst/>
          </a:prstGeom>
          <a:noFill/>
        </p:spPr>
        <p:txBody>
          <a:bodyPr wrap="none" rtlCol="0">
            <a:spAutoFit/>
          </a:bodyPr>
          <a:lstStyle/>
          <a:p>
            <a:r>
              <a:rPr lang="en-US" sz="2000" dirty="0" smtClean="0"/>
              <a:t>Stacked data tracks along a common genome x-axis</a:t>
            </a:r>
            <a:endParaRPr lang="en-US" sz="2000" dirty="0"/>
          </a:p>
        </p:txBody>
      </p:sp>
      <p:cxnSp>
        <p:nvCxnSpPr>
          <p:cNvPr id="8" name="Straight Arrow Connector 7"/>
          <p:cNvCxnSpPr/>
          <p:nvPr/>
        </p:nvCxnSpPr>
        <p:spPr>
          <a:xfrm>
            <a:off x="1104900" y="6515100"/>
            <a:ext cx="7666914" cy="1588"/>
          </a:xfrm>
          <a:prstGeom prst="straightConnector1">
            <a:avLst/>
          </a:prstGeom>
          <a:ln w="50800" cap="flat" cmpd="sng" algn="ctr">
            <a:solidFill>
              <a:srgbClr val="00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670801" y="5815568"/>
            <a:ext cx="1358900" cy="646331"/>
          </a:xfrm>
          <a:prstGeom prst="rect">
            <a:avLst/>
          </a:prstGeom>
          <a:noFill/>
        </p:spPr>
        <p:txBody>
          <a:bodyPr wrap="square" rtlCol="0">
            <a:spAutoFit/>
          </a:bodyPr>
          <a:lstStyle/>
          <a:p>
            <a:r>
              <a:rPr lang="en-US" b="1" dirty="0" smtClean="0">
                <a:solidFill>
                  <a:srgbClr val="D2533C"/>
                </a:solidFill>
              </a:rPr>
              <a:t>Genome coordinate</a:t>
            </a:r>
            <a:endParaRPr lang="en-US" b="1" dirty="0">
              <a:solidFill>
                <a:srgbClr val="D2533C"/>
              </a:solidFill>
            </a:endParaRPr>
          </a:p>
        </p:txBody>
      </p:sp>
      <p:cxnSp>
        <p:nvCxnSpPr>
          <p:cNvPr id="10" name="Straight Arrow Connector 9"/>
          <p:cNvCxnSpPr/>
          <p:nvPr/>
        </p:nvCxnSpPr>
        <p:spPr>
          <a:xfrm rot="5400000" flipH="1" flipV="1">
            <a:off x="-189309" y="4775597"/>
            <a:ext cx="2818606" cy="1588"/>
          </a:xfrm>
          <a:prstGeom prst="straightConnector1">
            <a:avLst/>
          </a:prstGeom>
          <a:ln w="50800" cap="flat" cmpd="sng" algn="ctr">
            <a:solidFill>
              <a:srgbClr val="00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88900" y="3259028"/>
            <a:ext cx="1358900" cy="646331"/>
          </a:xfrm>
          <a:prstGeom prst="rect">
            <a:avLst/>
          </a:prstGeom>
          <a:noFill/>
        </p:spPr>
        <p:txBody>
          <a:bodyPr wrap="square" rtlCol="0">
            <a:spAutoFit/>
          </a:bodyPr>
          <a:lstStyle/>
          <a:p>
            <a:r>
              <a:rPr lang="en-US" b="1" dirty="0">
                <a:solidFill>
                  <a:srgbClr val="D2533C"/>
                </a:solidFill>
              </a:rPr>
              <a:t>D</a:t>
            </a:r>
            <a:r>
              <a:rPr lang="en-US" b="1" dirty="0" smtClean="0">
                <a:solidFill>
                  <a:srgbClr val="D2533C"/>
                </a:solidFill>
              </a:rPr>
              <a:t>ata samples</a:t>
            </a:r>
            <a:endParaRPr lang="en-US" b="1" dirty="0">
              <a:solidFill>
                <a:srgbClr val="D2533C"/>
              </a:solidFill>
            </a:endParaRPr>
          </a:p>
        </p:txBody>
      </p:sp>
    </p:spTree>
    <p:extLst>
      <p:ext uri="{BB962C8B-B14F-4D97-AF65-F5344CB8AC3E}">
        <p14:creationId xmlns:p14="http://schemas.microsoft.com/office/powerpoint/2010/main" val="3895930503"/>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2463</TotalTime>
  <Words>1088</Words>
  <Application>Microsoft Macintosh PowerPoint</Application>
  <PresentationFormat>On-screen Show (4:3)</PresentationFormat>
  <Paragraphs>239</Paragraphs>
  <Slides>38</Slides>
  <Notes>26</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Clarity</vt:lpstr>
      <vt:lpstr>Current Challenges in genomic Data Visualization</vt:lpstr>
      <vt:lpstr>The Data Deluge</vt:lpstr>
      <vt:lpstr>Sequencing Experiments</vt:lpstr>
      <vt:lpstr>Sequencing Experiments</vt:lpstr>
      <vt:lpstr>Sequencing Experiments</vt:lpstr>
      <vt:lpstr>PowerPoint Presentation</vt:lpstr>
      <vt:lpstr>Challenge 1</vt:lpstr>
      <vt:lpstr>Challenge 1</vt:lpstr>
      <vt:lpstr>Genome Browsers</vt:lpstr>
      <vt:lpstr>PowerPoint Presentation</vt:lpstr>
      <vt:lpstr>Challenge 1</vt:lpstr>
      <vt:lpstr>PowerPoint Presentation</vt:lpstr>
      <vt:lpstr>Challenge 2</vt:lpstr>
      <vt:lpstr>PowerPoint Presentation</vt:lpstr>
      <vt:lpstr>PowerPoint Presentation</vt:lpstr>
      <vt:lpstr>Challenge 2</vt:lpstr>
      <vt:lpstr>PowerPoint Presentation</vt:lpstr>
      <vt:lpstr>Challenge 3</vt:lpstr>
      <vt:lpstr>Genome Browsers</vt:lpstr>
      <vt:lpstr>Genome Browsers</vt:lpstr>
      <vt:lpstr>Hilbert Curve</vt:lpstr>
      <vt:lpstr>Challenge 3</vt:lpstr>
      <vt:lpstr>PowerPoint Presentation</vt:lpstr>
      <vt:lpstr>PowerPoint Presentation</vt:lpstr>
      <vt:lpstr>Challenge 4</vt:lpstr>
      <vt:lpstr>Challenge 4</vt:lpstr>
      <vt:lpstr>Single nucleotide variation</vt:lpstr>
      <vt:lpstr>Single nucleotide variation</vt:lpstr>
      <vt:lpstr>Structural variation</vt:lpstr>
      <vt:lpstr>Challenge 4</vt:lpstr>
      <vt:lpstr>Sequence variation on a graph</vt:lpstr>
      <vt:lpstr>Sequence variation on a graph</vt:lpstr>
      <vt:lpstr>Sequence variation on a graph</vt:lpstr>
      <vt:lpstr>Challenge 5</vt:lpstr>
      <vt:lpstr>PowerPoint Presentation</vt:lpstr>
      <vt:lpstr>Challenge 5</vt:lpstr>
      <vt:lpstr>Summary</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Cydney Nielsen</dc:creator>
  <cp:lastModifiedBy>Cydney Nielsen</cp:lastModifiedBy>
  <cp:revision>145</cp:revision>
  <dcterms:created xsi:type="dcterms:W3CDTF">2011-10-20T18:37:54Z</dcterms:created>
  <dcterms:modified xsi:type="dcterms:W3CDTF">2011-10-24T18:10:22Z</dcterms:modified>
</cp:coreProperties>
</file>