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62" r:id="rId4"/>
    <p:sldId id="263" r:id="rId5"/>
    <p:sldId id="265" r:id="rId6"/>
    <p:sldId id="333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311" r:id="rId28"/>
    <p:sldId id="287" r:id="rId29"/>
    <p:sldId id="334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5" r:id="rId54"/>
    <p:sldId id="335" r:id="rId55"/>
    <p:sldId id="316" r:id="rId56"/>
    <p:sldId id="317" r:id="rId57"/>
    <p:sldId id="318" r:id="rId58"/>
    <p:sldId id="319" r:id="rId59"/>
    <p:sldId id="320" r:id="rId60"/>
    <p:sldId id="323" r:id="rId61"/>
    <p:sldId id="325" r:id="rId62"/>
    <p:sldId id="324" r:id="rId63"/>
    <p:sldId id="329" r:id="rId64"/>
    <p:sldId id="328" r:id="rId65"/>
    <p:sldId id="331" r:id="rId66"/>
    <p:sldId id="332" r:id="rId67"/>
    <p:sldId id="336" r:id="rId68"/>
    <p:sldId id="322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83" d="100"/>
          <a:sy n="183" d="100"/>
        </p:scale>
        <p:origin x="-80" y="1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1FD26-07F9-144F-81A8-C6DEE9182363}" type="datetimeFigureOut">
              <a:rPr lang="en-US" smtClean="0"/>
              <a:t>12-02-17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561B2-FEAC-2C45-B98E-1FCC114BF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6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fundamental question in biology</a:t>
            </a:r>
            <a:r>
              <a:rPr lang="en-US" baseline="0" dirty="0" smtClean="0"/>
              <a:t> is what defines cell state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One explanation for how this is possible has to do with epigenetic changes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4D818-32D9-284B-A50C-29664BBCC07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probabilistic method,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ChromaSig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subsequently eliminated the dependence on existing annotations and offered a way to discover chromatin signatures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novo by searching genome-wide using data from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ChIP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followed by sequencing (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ChIP-seq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561B2-FEAC-2C45-B98E-1FCC114BFDA6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561B2-FEAC-2C45-B98E-1FCC114BFDA6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561B2-FEAC-2C45-B98E-1FCC114BFDA6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228600" indent="-228600">
              <a:buAutoNum type="arabicPeriod"/>
            </a:pP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For</a:t>
            </a:r>
            <a:r>
              <a:rPr lang="en-US" baseline="0" dirty="0" smtClean="0"/>
              <a:t> this reason, we developed Spark as a complement to genome browsing. As its name implies, it is intended as a discovery tool to facilitate data exploration and hypothesis generation. 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The approach focuses on user specified regions of interest, such as </a:t>
            </a:r>
            <a:r>
              <a:rPr lang="en-US" baseline="0" dirty="0" err="1" smtClean="0"/>
              <a:t>TSSs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228600" indent="-228600">
              <a:buNone/>
            </a:pPr>
            <a:endParaRPr lang="en-US" dirty="0" smtClean="0"/>
          </a:p>
          <a:p>
            <a:pPr marL="228600" indent="-228600">
              <a:buNone/>
            </a:pPr>
            <a:r>
              <a:rPr lang="en-US" dirty="0" smtClean="0"/>
              <a:t>3.</a:t>
            </a:r>
            <a:r>
              <a:rPr lang="en-US" baseline="0" dirty="0" smtClean="0"/>
              <a:t> </a:t>
            </a:r>
            <a:r>
              <a:rPr lang="en-US" dirty="0" smtClean="0"/>
              <a:t>The software</a:t>
            </a:r>
            <a:r>
              <a:rPr lang="en-US" baseline="0" dirty="0" smtClean="0"/>
              <a:t> then extracts data matrices that are essentially slices through the data tracks at the regions of interest. These matrices are transformed to have the same relative orientation (e.g. all </a:t>
            </a:r>
            <a:r>
              <a:rPr lang="en-US" baseline="0" dirty="0" err="1" smtClean="0"/>
              <a:t>TSSs</a:t>
            </a:r>
            <a:r>
              <a:rPr lang="en-US" baseline="0" dirty="0" smtClean="0"/>
              <a:t> are oriented 5’ to 3’ independent of strand).</a:t>
            </a:r>
          </a:p>
          <a:p>
            <a:pPr marL="228600" indent="-228600">
              <a:buAutoNum type="arabicPeriod" startAt="3"/>
            </a:pPr>
            <a:endParaRPr lang="en-US" baseline="0" dirty="0" smtClean="0"/>
          </a:p>
          <a:p>
            <a:pPr marL="228600" indent="-228600">
              <a:buNone/>
            </a:pPr>
            <a:r>
              <a:rPr lang="en-US" baseline="0" dirty="0" smtClean="0"/>
              <a:t>4. We then apply a normalization function in order to make the values from different samples comparable. Essentially, this scales the binned data values to be between 0 and 1, with 0.5 corresponding to the median value for the sample. This normalization method was adopted from </a:t>
            </a:r>
            <a:r>
              <a:rPr lang="en-US" baseline="0" dirty="0" err="1" smtClean="0"/>
              <a:t>ChromaSig</a:t>
            </a:r>
            <a:r>
              <a:rPr lang="en-US" baseline="0" dirty="0" smtClean="0"/>
              <a:t>.</a:t>
            </a:r>
          </a:p>
          <a:p>
            <a:pPr marL="228600" indent="-228600">
              <a:buNone/>
            </a:pPr>
            <a:endParaRPr lang="en-US" baseline="0" dirty="0" smtClean="0"/>
          </a:p>
          <a:p>
            <a:pPr marL="228600" indent="-228600">
              <a:buNone/>
            </a:pPr>
            <a:r>
              <a:rPr lang="en-US" baseline="0" dirty="0" smtClean="0"/>
              <a:t>5. Finally, the matrices are clustered using </a:t>
            </a:r>
            <a:r>
              <a:rPr lang="en-US" baseline="0" dirty="0" err="1" smtClean="0"/>
              <a:t>k</a:t>
            </a:r>
            <a:r>
              <a:rPr lang="en-US" baseline="0" dirty="0" smtClean="0"/>
              <a:t>-means clustering</a:t>
            </a:r>
          </a:p>
          <a:p>
            <a:pPr marL="228600" indent="-228600">
              <a:buNone/>
            </a:pPr>
            <a:endParaRPr lang="en-US" baseline="0" dirty="0" smtClean="0"/>
          </a:p>
          <a:p>
            <a:pPr marL="228600" indent="-228600">
              <a:buNone/>
            </a:pPr>
            <a:r>
              <a:rPr lang="en-US" baseline="0" dirty="0" smtClean="0"/>
              <a:t>Some details: </a:t>
            </a:r>
          </a:p>
          <a:p>
            <a:pPr marL="228600" indent="-228600">
              <a:buFontTx/>
              <a:buChar char="-"/>
            </a:pPr>
            <a:r>
              <a:rPr lang="en-US" baseline="0" dirty="0" smtClean="0"/>
              <a:t>We use the Euclidean distance metric in the clustering</a:t>
            </a:r>
          </a:p>
          <a:p>
            <a:pPr marL="228600" indent="-228600">
              <a:buFontTx/>
              <a:buChar char="-"/>
            </a:pPr>
            <a:r>
              <a:rPr lang="en-US" baseline="0" dirty="0" smtClean="0"/>
              <a:t>This clustering is for </a:t>
            </a:r>
            <a:r>
              <a:rPr lang="en-US" baseline="0" dirty="0" err="1" smtClean="0"/>
              <a:t>Refseq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TSSs</a:t>
            </a:r>
            <a:r>
              <a:rPr lang="en-US" baseline="0" dirty="0" smtClean="0"/>
              <a:t> +/- 3 kb and is binned into 300 </a:t>
            </a:r>
            <a:r>
              <a:rPr lang="en-US" baseline="0" dirty="0" err="1" smtClean="0"/>
              <a:t>nt</a:t>
            </a:r>
            <a:r>
              <a:rPr lang="en-US" baseline="0" dirty="0" smtClean="0"/>
              <a:t> bins (20 bins total in each matrix)</a:t>
            </a:r>
          </a:p>
          <a:p>
            <a:pPr marL="228600" indent="-228600">
              <a:buFontTx/>
              <a:buChar char="-"/>
            </a:pPr>
            <a:r>
              <a:rPr lang="en-US" baseline="0" dirty="0" smtClean="0"/>
              <a:t>The </a:t>
            </a:r>
            <a:r>
              <a:rPr lang="en-US" baseline="0" dirty="0" err="1" smtClean="0"/>
              <a:t>Refseqs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TSSs</a:t>
            </a:r>
            <a:r>
              <a:rPr lang="en-US" baseline="0" dirty="0" smtClean="0"/>
              <a:t> have been filtered to remove </a:t>
            </a:r>
            <a:r>
              <a:rPr lang="en-US" baseline="0" dirty="0" err="1" smtClean="0"/>
              <a:t>TSSs</a:t>
            </a:r>
            <a:r>
              <a:rPr lang="en-US" baseline="0" dirty="0" smtClean="0"/>
              <a:t> separated by 1 kb or less.</a:t>
            </a:r>
          </a:p>
          <a:p>
            <a:pPr marL="228600" indent="-228600">
              <a:buNone/>
            </a:pPr>
            <a:r>
              <a:rPr lang="en-US" baseline="0" dirty="0" smtClean="0"/>
              <a:t>   </a:t>
            </a:r>
          </a:p>
          <a:p>
            <a:pPr marL="228600" indent="-228600">
              <a:buAutoNum type="arabicPeriod" startAt="3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228600" indent="-228600">
              <a:buAutoNum type="arabicPeriod"/>
            </a:pP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For</a:t>
            </a:r>
            <a:r>
              <a:rPr lang="en-US" baseline="0" dirty="0" smtClean="0"/>
              <a:t> this reason, we developed Spark as a complement to genome browsing. As its name implies, it is intended as a discovery tool to facilitate data exploration and hypothesis generation. 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The approach focuses on user specified regions of interest, such as </a:t>
            </a:r>
            <a:r>
              <a:rPr lang="en-US" baseline="0" dirty="0" err="1" smtClean="0"/>
              <a:t>TSSs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228600" indent="-228600">
              <a:buNone/>
            </a:pPr>
            <a:endParaRPr lang="en-US" dirty="0" smtClean="0"/>
          </a:p>
          <a:p>
            <a:pPr marL="228600" indent="-228600">
              <a:buNone/>
            </a:pPr>
            <a:r>
              <a:rPr lang="en-US" dirty="0" smtClean="0"/>
              <a:t>3.</a:t>
            </a:r>
            <a:r>
              <a:rPr lang="en-US" baseline="0" dirty="0" smtClean="0"/>
              <a:t> </a:t>
            </a:r>
            <a:r>
              <a:rPr lang="en-US" dirty="0" smtClean="0"/>
              <a:t>The software</a:t>
            </a:r>
            <a:r>
              <a:rPr lang="en-US" baseline="0" dirty="0" smtClean="0"/>
              <a:t> then extracts data matrices that are essentially slices through the data tracks at the regions of interest. These matrices are transformed to have the same relative orientation (e.g. all </a:t>
            </a:r>
            <a:r>
              <a:rPr lang="en-US" baseline="0" dirty="0" err="1" smtClean="0"/>
              <a:t>TSSs</a:t>
            </a:r>
            <a:r>
              <a:rPr lang="en-US" baseline="0" dirty="0" smtClean="0"/>
              <a:t> are oriented 5’ to 3’ independent of strand).</a:t>
            </a:r>
          </a:p>
          <a:p>
            <a:pPr marL="228600" indent="-228600">
              <a:buAutoNum type="arabicPeriod" startAt="3"/>
            </a:pPr>
            <a:endParaRPr lang="en-US" baseline="0" dirty="0" smtClean="0"/>
          </a:p>
          <a:p>
            <a:pPr marL="228600" indent="-228600">
              <a:buNone/>
            </a:pPr>
            <a:r>
              <a:rPr lang="en-US" baseline="0" dirty="0" smtClean="0"/>
              <a:t>4. We then apply a normalization function in order to make the values from different samples comparable. Essentially, this scales the binned data values to be between 0 and 1, with 0.5 corresponding to the median value for the sample. This normalization method was adopted from </a:t>
            </a:r>
            <a:r>
              <a:rPr lang="en-US" baseline="0" dirty="0" err="1" smtClean="0"/>
              <a:t>ChromaSig</a:t>
            </a:r>
            <a:r>
              <a:rPr lang="en-US" baseline="0" dirty="0" smtClean="0"/>
              <a:t>.</a:t>
            </a:r>
          </a:p>
          <a:p>
            <a:pPr marL="228600" indent="-228600">
              <a:buNone/>
            </a:pPr>
            <a:endParaRPr lang="en-US" baseline="0" dirty="0" smtClean="0"/>
          </a:p>
          <a:p>
            <a:pPr marL="228600" indent="-228600">
              <a:buNone/>
            </a:pPr>
            <a:r>
              <a:rPr lang="en-US" baseline="0" dirty="0" smtClean="0"/>
              <a:t>5. Finally, the matrices are clustered using </a:t>
            </a:r>
            <a:r>
              <a:rPr lang="en-US" baseline="0" dirty="0" err="1" smtClean="0"/>
              <a:t>k</a:t>
            </a:r>
            <a:r>
              <a:rPr lang="en-US" baseline="0" dirty="0" smtClean="0"/>
              <a:t>-means clustering</a:t>
            </a:r>
          </a:p>
          <a:p>
            <a:pPr marL="228600" indent="-228600">
              <a:buNone/>
            </a:pPr>
            <a:endParaRPr lang="en-US" baseline="0" dirty="0" smtClean="0"/>
          </a:p>
          <a:p>
            <a:pPr marL="228600" indent="-228600">
              <a:buNone/>
            </a:pPr>
            <a:r>
              <a:rPr lang="en-US" baseline="0" dirty="0" smtClean="0"/>
              <a:t>Some details: </a:t>
            </a:r>
          </a:p>
          <a:p>
            <a:pPr marL="228600" indent="-228600">
              <a:buFontTx/>
              <a:buChar char="-"/>
            </a:pPr>
            <a:r>
              <a:rPr lang="en-US" baseline="0" dirty="0" smtClean="0"/>
              <a:t>We use the Euclidean distance metric in the clustering</a:t>
            </a:r>
          </a:p>
          <a:p>
            <a:pPr marL="228600" indent="-228600">
              <a:buFontTx/>
              <a:buChar char="-"/>
            </a:pPr>
            <a:r>
              <a:rPr lang="en-US" baseline="0" dirty="0" smtClean="0"/>
              <a:t>This clustering is for </a:t>
            </a:r>
            <a:r>
              <a:rPr lang="en-US" baseline="0" dirty="0" err="1" smtClean="0"/>
              <a:t>Refseq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TSSs</a:t>
            </a:r>
            <a:r>
              <a:rPr lang="en-US" baseline="0" dirty="0" smtClean="0"/>
              <a:t> +/- 3 kb and is binned into 300 </a:t>
            </a:r>
            <a:r>
              <a:rPr lang="en-US" baseline="0" dirty="0" err="1" smtClean="0"/>
              <a:t>nt</a:t>
            </a:r>
            <a:r>
              <a:rPr lang="en-US" baseline="0" dirty="0" smtClean="0"/>
              <a:t> bins (20 bins total in each matrix)</a:t>
            </a:r>
          </a:p>
          <a:p>
            <a:pPr marL="228600" indent="-228600">
              <a:buFontTx/>
              <a:buChar char="-"/>
            </a:pPr>
            <a:r>
              <a:rPr lang="en-US" baseline="0" dirty="0" smtClean="0"/>
              <a:t>The </a:t>
            </a:r>
            <a:r>
              <a:rPr lang="en-US" baseline="0" dirty="0" err="1" smtClean="0"/>
              <a:t>Refseqs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TSSs</a:t>
            </a:r>
            <a:r>
              <a:rPr lang="en-US" baseline="0" dirty="0" smtClean="0"/>
              <a:t> have been filtered to remove </a:t>
            </a:r>
            <a:r>
              <a:rPr lang="en-US" baseline="0" dirty="0" err="1" smtClean="0"/>
              <a:t>TSSs</a:t>
            </a:r>
            <a:r>
              <a:rPr lang="en-US" baseline="0" dirty="0" smtClean="0"/>
              <a:t> separated by 1 kb or less.</a:t>
            </a:r>
          </a:p>
          <a:p>
            <a:pPr marL="228600" indent="-228600">
              <a:buNone/>
            </a:pPr>
            <a:r>
              <a:rPr lang="en-US" baseline="0" dirty="0" smtClean="0"/>
              <a:t>   </a:t>
            </a:r>
          </a:p>
          <a:p>
            <a:pPr marL="228600" indent="-228600">
              <a:buAutoNum type="arabicPeriod" startAt="3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228600" indent="-22860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228600" indent="-228600">
              <a:buNone/>
            </a:pPr>
            <a:r>
              <a:rPr lang="en-US" dirty="0" smtClean="0"/>
              <a:t>K-means clustering:</a:t>
            </a:r>
            <a:r>
              <a:rPr lang="en-US" baseline="0" dirty="0" smtClean="0"/>
              <a:t> simple, easy to understand, and fast and local enough to be interactive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228600" indent="-22860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DNA</a:t>
            </a:r>
            <a:r>
              <a:rPr lang="en-US" baseline="0" dirty="0" smtClean="0"/>
              <a:t> is not free in a cell, but rather heavily packaged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DNA wound around </a:t>
            </a:r>
            <a:r>
              <a:rPr lang="en-US" baseline="0" dirty="0" err="1" smtClean="0"/>
              <a:t>histone</a:t>
            </a:r>
            <a:r>
              <a:rPr lang="en-US" baseline="0" dirty="0" smtClean="0"/>
              <a:t> proteins, higher order structures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Some areas are more loosely packaged than others, enabling access to the transcriptional machinery and giving rise to RNA expression (active genes)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parts of the genome are </a:t>
            </a:r>
            <a:r>
              <a:rPr lang="en-US" baseline="0" dirty="0" err="1" smtClean="0"/>
              <a:t>transcriptionally</a:t>
            </a:r>
            <a:r>
              <a:rPr lang="en-US" baseline="0" dirty="0" smtClean="0"/>
              <a:t> active or silenced helps dictate the cell type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Modifications to the DNA itself or to parts of the </a:t>
            </a:r>
            <a:r>
              <a:rPr lang="en-US" baseline="0" dirty="0" err="1" smtClean="0"/>
              <a:t>histone</a:t>
            </a:r>
            <a:r>
              <a:rPr lang="en-US" baseline="0" dirty="0" smtClean="0"/>
              <a:t> proteins influences this packaging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Some debate about which marks are considered epigenetic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4D818-32D9-284B-A50C-29664BBCC07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4D818-32D9-284B-A50C-29664BBCC07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C61ED-CF9F-134D-9853-DF8ADAD8B1F8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 </a:t>
            </a:r>
            <a:r>
              <a:rPr lang="en-US" dirty="0" err="1" smtClean="0"/>
              <a:t>histone</a:t>
            </a:r>
            <a:r>
              <a:rPr lang="en-US" dirty="0" smtClean="0"/>
              <a:t> 3, the ninth lysine is acetylated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4D818-32D9-284B-A50C-29664BBCC07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4D818-32D9-284B-A50C-29664BBCC07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4D818-32D9-284B-A50C-29664BBCC07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4D818-32D9-284B-A50C-29664BBCC07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Sequencing revolution has made</a:t>
            </a:r>
            <a:r>
              <a:rPr lang="en-US" baseline="0" dirty="0" smtClean="0"/>
              <a:t> this kind of genome-wide profiling feasible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4D818-32D9-284B-A50C-29664BBCC07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signature detection: clustering well-annotated promoters on the basis of specific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histone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modification patterns derived from chromatin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immunoprecipitation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coupled microarray data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-chip)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561B2-FEAC-2C45-B98E-1FCC114BFDA6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31AB-547C-D34E-B27D-A9467E2700DB}" type="datetimeFigureOut">
              <a:rPr lang="en-US" smtClean="0"/>
              <a:t>12-02-17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EE85-0C39-164B-AE3F-40340B1BD7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31AB-547C-D34E-B27D-A9467E2700DB}" type="datetimeFigureOut">
              <a:rPr lang="en-US" smtClean="0"/>
              <a:t>12-02-17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EE85-0C39-164B-AE3F-40340B1BD7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31AB-547C-D34E-B27D-A9467E2700DB}" type="datetimeFigureOut">
              <a:rPr lang="en-US" smtClean="0"/>
              <a:t>12-02-17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EE85-0C39-164B-AE3F-40340B1BD7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31AB-547C-D34E-B27D-A9467E2700DB}" type="datetimeFigureOut">
              <a:rPr lang="en-US" smtClean="0"/>
              <a:t>12-02-17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EE85-0C39-164B-AE3F-40340B1BD7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31AB-547C-D34E-B27D-A9467E2700DB}" type="datetimeFigureOut">
              <a:rPr lang="en-US" smtClean="0"/>
              <a:t>12-02-17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EE85-0C39-164B-AE3F-40340B1BD7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31AB-547C-D34E-B27D-A9467E2700DB}" type="datetimeFigureOut">
              <a:rPr lang="en-US" smtClean="0"/>
              <a:t>12-02-17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EE85-0C39-164B-AE3F-40340B1BD7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31AB-547C-D34E-B27D-A9467E2700DB}" type="datetimeFigureOut">
              <a:rPr lang="en-US" smtClean="0"/>
              <a:t>12-02-17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EE85-0C39-164B-AE3F-40340B1BD7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31AB-547C-D34E-B27D-A9467E2700DB}" type="datetimeFigureOut">
              <a:rPr lang="en-US" smtClean="0"/>
              <a:t>12-02-17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EE85-0C39-164B-AE3F-40340B1BD7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31AB-547C-D34E-B27D-A9467E2700DB}" type="datetimeFigureOut">
              <a:rPr lang="en-US" smtClean="0"/>
              <a:t>12-02-17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EE85-0C39-164B-AE3F-40340B1BD7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31AB-547C-D34E-B27D-A9467E2700DB}" type="datetimeFigureOut">
              <a:rPr lang="en-US" smtClean="0"/>
              <a:t>12-02-17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EE85-0C39-164B-AE3F-40340B1BD7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31AB-547C-D34E-B27D-A9467E2700DB}" type="datetimeFigureOut">
              <a:rPr lang="en-US" smtClean="0"/>
              <a:t>12-02-17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EE85-0C39-164B-AE3F-40340B1BD7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831AB-547C-D34E-B27D-A9467E2700DB}" type="datetimeFigureOut">
              <a:rPr lang="en-US" smtClean="0"/>
              <a:t>12-02-17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CEE85-0C39-164B-AE3F-40340B1BD7B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hyperlink" Target="http://www.genboree.org/epigenomeatlas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8887" y="2130425"/>
            <a:ext cx="6010009" cy="1470025"/>
          </a:xfrm>
        </p:spPr>
        <p:txBody>
          <a:bodyPr>
            <a:normAutofit/>
          </a:bodyPr>
          <a:lstStyle/>
          <a:p>
            <a:pPr algn="l"/>
            <a:r>
              <a:rPr lang="en-US" sz="2700" dirty="0" smtClean="0">
                <a:solidFill>
                  <a:schemeClr val="accent2"/>
                </a:solidFill>
                <a:latin typeface="Arial"/>
                <a:cs typeface="Arial"/>
              </a:rPr>
              <a:t>RETHINKING GENOME BROWSING</a:t>
            </a:r>
            <a:r>
              <a:rPr lang="en-US" sz="2700" dirty="0" smtClean="0">
                <a:solidFill>
                  <a:srgbClr val="C0504D"/>
                </a:solidFill>
                <a:latin typeface="Arial"/>
                <a:cs typeface="Arial"/>
              </a:rPr>
              <a:t>:</a:t>
            </a:r>
            <a:r>
              <a:rPr lang="en-US" sz="2200" dirty="0" smtClean="0">
                <a:latin typeface="Arial"/>
                <a:cs typeface="Arial"/>
              </a:rPr>
              <a:t/>
            </a:r>
            <a:br>
              <a:rPr lang="en-US" sz="2200" dirty="0" smtClean="0">
                <a:latin typeface="Arial"/>
                <a:cs typeface="Arial"/>
              </a:rPr>
            </a:br>
            <a:r>
              <a:rPr lang="en-US" sz="2200" dirty="0" smtClean="0">
                <a:latin typeface="Arial"/>
                <a:cs typeface="Arial"/>
              </a:rPr>
              <a:t>NAVIGATION BY FUNCTION NOT POSITION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8887" y="4341510"/>
            <a:ext cx="5620209" cy="1752600"/>
          </a:xfrm>
        </p:spPr>
        <p:txBody>
          <a:bodyPr>
            <a:norm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CYDNEY NIELSEN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Postdoctoral Fellow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February 17, 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oadmap_webp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41" y="91662"/>
            <a:ext cx="8552118" cy="66746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941" y="1079500"/>
            <a:ext cx="8552118" cy="56868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97400" y="1"/>
            <a:ext cx="4546600" cy="12827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5"/>
          <p:cNvGrpSpPr/>
          <p:nvPr/>
        </p:nvGrpSpPr>
        <p:grpSpPr>
          <a:xfrm>
            <a:off x="914400" y="1803400"/>
            <a:ext cx="7315200" cy="4572000"/>
            <a:chOff x="914400" y="1143000"/>
            <a:chExt cx="7315200" cy="4572000"/>
          </a:xfrm>
        </p:grpSpPr>
        <p:pic>
          <p:nvPicPr>
            <p:cNvPr id="17" name="Picture 16" descr="cellTypes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400" y="1143000"/>
              <a:ext cx="7315200" cy="45720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397000" y="1727200"/>
              <a:ext cx="2095500" cy="1104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334000" y="1727200"/>
              <a:ext cx="2095500" cy="863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59405" y="4025900"/>
              <a:ext cx="1879600" cy="1989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242986" y="4176183"/>
              <a:ext cx="1037162" cy="1989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181100" y="4724400"/>
              <a:ext cx="2311400" cy="755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5359405" y="6103838"/>
            <a:ext cx="3008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www.nationalacademies.org/stemcells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154340" y="1412845"/>
            <a:ext cx="8835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Many cell types with same DNA sequence but different morphologies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1870741" y="3123168"/>
            <a:ext cx="1035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Stem cell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721300" y="431696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Differentiated cells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oadmap_webp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41" y="91662"/>
            <a:ext cx="8552118" cy="66746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941" y="1079500"/>
            <a:ext cx="8552118" cy="15112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97400" y="1"/>
            <a:ext cx="4546600" cy="12827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34041" y="1219201"/>
            <a:ext cx="85521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Epigenetics</a:t>
            </a:r>
            <a:r>
              <a:rPr lang="en-US" sz="2400" dirty="0" smtClean="0"/>
              <a:t> - the study of changes in the regulation of gene activity that are not dependent on gene sequence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epi</a:t>
            </a:r>
            <a:r>
              <a:rPr lang="en-US" sz="2000" dirty="0" smtClean="0"/>
              <a:t> - (above) – genetics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oadmap_webp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41" y="91662"/>
            <a:ext cx="8552118" cy="66746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941" y="1079500"/>
            <a:ext cx="8552118" cy="15112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97400" y="1"/>
            <a:ext cx="4546600" cy="12827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34041" y="1219201"/>
            <a:ext cx="85521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Epigenetics</a:t>
            </a:r>
            <a:r>
              <a:rPr lang="en-US" sz="2400" dirty="0" smtClean="0"/>
              <a:t> - the study of changes in the regulation of gene activity that are not dependent on gene sequence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epi</a:t>
            </a:r>
            <a:r>
              <a:rPr lang="en-US" sz="2000" dirty="0" smtClean="0"/>
              <a:t> - (above) – genetics</a:t>
            </a:r>
          </a:p>
        </p:txBody>
      </p:sp>
      <p:sp>
        <p:nvSpPr>
          <p:cNvPr id="7" name="Rectangle 6"/>
          <p:cNvSpPr/>
          <p:nvPr/>
        </p:nvSpPr>
        <p:spPr>
          <a:xfrm>
            <a:off x="295941" y="2665750"/>
            <a:ext cx="8552118" cy="41005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histone_code_detai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171" y="2987380"/>
            <a:ext cx="7247859" cy="30741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5399" y="6243116"/>
            <a:ext cx="3190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http://bricker.tcnj.edu/Amb/amble9.html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oadmap_webp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41" y="91662"/>
            <a:ext cx="8552118" cy="66746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941" y="1079500"/>
            <a:ext cx="8552118" cy="15112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97400" y="1"/>
            <a:ext cx="4546600" cy="12827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34041" y="1219201"/>
            <a:ext cx="85521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Epigenetics</a:t>
            </a:r>
            <a:r>
              <a:rPr lang="en-US" sz="2400" dirty="0" smtClean="0"/>
              <a:t> - the study of changes in the regulation of gene activity that are not dependent on gene sequence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epi</a:t>
            </a:r>
            <a:r>
              <a:rPr lang="en-US" sz="2000" dirty="0" smtClean="0"/>
              <a:t> - (above) – genetics</a:t>
            </a:r>
          </a:p>
        </p:txBody>
      </p:sp>
      <p:sp>
        <p:nvSpPr>
          <p:cNvPr id="7" name="Rectangle 6"/>
          <p:cNvSpPr/>
          <p:nvPr/>
        </p:nvSpPr>
        <p:spPr>
          <a:xfrm>
            <a:off x="295941" y="2665750"/>
            <a:ext cx="8552118" cy="41005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histone_code_detai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171" y="2987380"/>
            <a:ext cx="7247859" cy="30741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4970" y="4297919"/>
            <a:ext cx="91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H3K9Ac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3131639" y="4667251"/>
            <a:ext cx="271961" cy="69215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695399" y="6243116"/>
            <a:ext cx="3190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http://bricker.tcnj.edu/Amb/amble9.html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oadmap_webp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41" y="91662"/>
            <a:ext cx="8552118" cy="66746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941" y="1104900"/>
            <a:ext cx="8552118" cy="56995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26"/>
          <p:cNvGrpSpPr/>
          <p:nvPr/>
        </p:nvGrpSpPr>
        <p:grpSpPr>
          <a:xfrm>
            <a:off x="393700" y="1066800"/>
            <a:ext cx="7315200" cy="4572000"/>
            <a:chOff x="914400" y="1803400"/>
            <a:chExt cx="7315200" cy="4572000"/>
          </a:xfrm>
        </p:grpSpPr>
        <p:pic>
          <p:nvPicPr>
            <p:cNvPr id="17" name="Picture 16" descr="cellTypes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400" y="1803400"/>
              <a:ext cx="7315200" cy="45720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397000" y="2387600"/>
              <a:ext cx="2095500" cy="1104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906151" y="2027942"/>
              <a:ext cx="4523349" cy="16677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59405" y="4686300"/>
              <a:ext cx="1879600" cy="1989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242986" y="4836583"/>
              <a:ext cx="1037162" cy="1989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181100" y="5384800"/>
              <a:ext cx="2311400" cy="755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728386" y="3695700"/>
              <a:ext cx="1037162" cy="1989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4597400" y="1"/>
            <a:ext cx="4546600" cy="12827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46741" y="3059668"/>
            <a:ext cx="1035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Stem cell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174649" y="361846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Differentiated cells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44840" y="1171545"/>
            <a:ext cx="869371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Roadmap Project goal is to create reference </a:t>
            </a:r>
            <a:r>
              <a:rPr lang="en-US" sz="2400" dirty="0" err="1" smtClean="0"/>
              <a:t>epigenomic</a:t>
            </a:r>
            <a:r>
              <a:rPr lang="en-US" sz="2400" dirty="0" smtClean="0"/>
              <a:t> maps of many different human cell types (i.e. a map of </a:t>
            </a:r>
            <a:r>
              <a:rPr lang="en-US" sz="2400" dirty="0" err="1" smtClean="0"/>
              <a:t>histone</a:t>
            </a:r>
            <a:r>
              <a:rPr lang="en-US" sz="2400" dirty="0" smtClean="0"/>
              <a:t> modifications across the genome)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oadmap_webp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41" y="91662"/>
            <a:ext cx="8552118" cy="66746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941" y="1104900"/>
            <a:ext cx="8552118" cy="56995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26"/>
          <p:cNvGrpSpPr/>
          <p:nvPr/>
        </p:nvGrpSpPr>
        <p:grpSpPr>
          <a:xfrm>
            <a:off x="393700" y="1066800"/>
            <a:ext cx="7315200" cy="4572000"/>
            <a:chOff x="914400" y="1803400"/>
            <a:chExt cx="7315200" cy="4572000"/>
          </a:xfrm>
        </p:grpSpPr>
        <p:pic>
          <p:nvPicPr>
            <p:cNvPr id="17" name="Picture 16" descr="cellTypes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400" y="1803400"/>
              <a:ext cx="7315200" cy="45720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397000" y="2387600"/>
              <a:ext cx="2095500" cy="1104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906151" y="2027942"/>
              <a:ext cx="4523349" cy="16677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59405" y="4686300"/>
              <a:ext cx="1879600" cy="1989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242986" y="4836583"/>
              <a:ext cx="1037162" cy="1989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181100" y="5384800"/>
              <a:ext cx="2311400" cy="755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728386" y="3695700"/>
              <a:ext cx="1037162" cy="1989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4597400" y="1"/>
            <a:ext cx="4546600" cy="12827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46741" y="3059668"/>
            <a:ext cx="1035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Stem cell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174649" y="361846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Differentiated cells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46741" y="5499496"/>
            <a:ext cx="459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Developmentally important genes are “poised”: 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H3K4me3 </a:t>
            </a:r>
            <a:r>
              <a:rPr lang="en-US" dirty="0" smtClean="0"/>
              <a:t>(active) </a:t>
            </a:r>
            <a:r>
              <a:rPr lang="en-US" b="1" dirty="0" smtClean="0"/>
              <a:t>AND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H3K27me3 </a:t>
            </a:r>
            <a:r>
              <a:rPr lang="en-US" dirty="0" smtClean="0"/>
              <a:t>(inactive)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74649" y="5499496"/>
            <a:ext cx="2545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Resolve to either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H3K4me3 </a:t>
            </a:r>
            <a:r>
              <a:rPr lang="en-US" b="1" dirty="0" smtClean="0"/>
              <a:t>OR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H3K27me3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4840" y="1171545"/>
            <a:ext cx="869371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Roadmap Project goal is to create reference </a:t>
            </a:r>
            <a:r>
              <a:rPr lang="en-US" sz="2400" dirty="0" err="1" smtClean="0"/>
              <a:t>epigenomic</a:t>
            </a:r>
            <a:r>
              <a:rPr lang="en-US" sz="2400" dirty="0" smtClean="0"/>
              <a:t> maps of many different human cell types (i.e. a map of </a:t>
            </a:r>
            <a:r>
              <a:rPr lang="en-US" sz="2400" dirty="0" err="1" smtClean="0"/>
              <a:t>histone</a:t>
            </a:r>
            <a:r>
              <a:rPr lang="en-US" sz="2400" dirty="0" smtClean="0"/>
              <a:t> modifications across the genome)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oadmap_webp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41" y="91662"/>
            <a:ext cx="8552118" cy="66746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941" y="1104900"/>
            <a:ext cx="8552118" cy="56995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26"/>
          <p:cNvGrpSpPr/>
          <p:nvPr/>
        </p:nvGrpSpPr>
        <p:grpSpPr>
          <a:xfrm>
            <a:off x="393700" y="1066800"/>
            <a:ext cx="7315200" cy="4572000"/>
            <a:chOff x="914400" y="1803400"/>
            <a:chExt cx="7315200" cy="4572000"/>
          </a:xfrm>
        </p:grpSpPr>
        <p:pic>
          <p:nvPicPr>
            <p:cNvPr id="17" name="Picture 16" descr="cellTypes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400" y="1803400"/>
              <a:ext cx="7315200" cy="45720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397000" y="2387600"/>
              <a:ext cx="2095500" cy="1104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906151" y="2027942"/>
              <a:ext cx="4523349" cy="16677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59405" y="4686300"/>
              <a:ext cx="1879600" cy="1989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242986" y="4836583"/>
              <a:ext cx="1037162" cy="1989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181100" y="5384800"/>
              <a:ext cx="2311400" cy="755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728386" y="3695700"/>
              <a:ext cx="1037162" cy="1989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4597400" y="1"/>
            <a:ext cx="4546600" cy="12827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46741" y="3059668"/>
            <a:ext cx="1035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Stem cell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174649" y="361846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Differentiated cells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46741" y="5499496"/>
            <a:ext cx="459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Developmentally important genes are “poised”: 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H3K4me3 </a:t>
            </a:r>
            <a:r>
              <a:rPr lang="en-US" dirty="0" smtClean="0"/>
              <a:t>(active) </a:t>
            </a:r>
            <a:r>
              <a:rPr lang="en-US" b="1" dirty="0" smtClean="0"/>
              <a:t>AND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H3K27me3 </a:t>
            </a:r>
            <a:r>
              <a:rPr lang="en-US" dirty="0" smtClean="0"/>
              <a:t>(inactive)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74649" y="5499496"/>
            <a:ext cx="2545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Resolve to either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H3K4me3 </a:t>
            </a:r>
            <a:r>
              <a:rPr lang="en-US" b="1" dirty="0" smtClean="0"/>
              <a:t>OR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H3K27me3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966351" y="2730500"/>
            <a:ext cx="3373997" cy="12700"/>
          </a:xfrm>
          <a:prstGeom prst="straightConnector1">
            <a:avLst/>
          </a:prstGeom>
          <a:ln w="508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999699" y="2272327"/>
            <a:ext cx="1407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reversible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344840" y="1171545"/>
            <a:ext cx="869371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Roadmap Project goal is to create reference </a:t>
            </a:r>
            <a:r>
              <a:rPr lang="en-US" sz="2400" dirty="0" err="1" smtClean="0"/>
              <a:t>epigenomic</a:t>
            </a:r>
            <a:r>
              <a:rPr lang="en-US" sz="2400" dirty="0" smtClean="0"/>
              <a:t> maps of many different human cell types (i.e. a map of </a:t>
            </a:r>
            <a:r>
              <a:rPr lang="en-US" sz="2400" dirty="0" err="1" smtClean="0"/>
              <a:t>histone</a:t>
            </a:r>
            <a:r>
              <a:rPr lang="en-US" sz="2400" dirty="0" smtClean="0"/>
              <a:t> modifications across the genome)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ChIP_seq_assay_cro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900" y="374650"/>
            <a:ext cx="2108200" cy="6108700"/>
          </a:xfrm>
          <a:prstGeom prst="rect">
            <a:avLst/>
          </a:prstGeom>
        </p:spPr>
      </p:pic>
      <p:pic>
        <p:nvPicPr>
          <p:cNvPr id="32" name="Picture 31" descr="illumina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39" y="5657850"/>
            <a:ext cx="1727200" cy="825500"/>
          </a:xfrm>
          <a:prstGeom prst="rect">
            <a:avLst/>
          </a:prstGeom>
        </p:spPr>
      </p:pic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215900" y="374650"/>
            <a:ext cx="3302000" cy="140335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dirty="0" err="1" smtClean="0"/>
              <a:t>ChIP-Seq</a:t>
            </a:r>
            <a:r>
              <a:rPr lang="en-US" sz="2800" dirty="0" smtClean="0"/>
              <a:t> |</a:t>
            </a:r>
            <a:br>
              <a:rPr lang="en-US" sz="2800" dirty="0" smtClean="0"/>
            </a:br>
            <a:r>
              <a:rPr lang="en-US" sz="2800" dirty="0" smtClean="0"/>
              <a:t>Chromatin </a:t>
            </a:r>
            <a:r>
              <a:rPr lang="en-US" sz="2800" dirty="0" err="1" smtClean="0"/>
              <a:t>Immunoprecipitation</a:t>
            </a:r>
            <a:r>
              <a:rPr lang="en-US" sz="2800" dirty="0" smtClean="0"/>
              <a:t> and Sequencing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26100" y="932934"/>
            <a:ext cx="237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Cross-link and fractionate chromatin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626100" y="2070100"/>
            <a:ext cx="2197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ChIP</a:t>
            </a:r>
            <a:r>
              <a:rPr lang="en-US" dirty="0" smtClean="0"/>
              <a:t> - enrich for targeted binding sites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626101" y="3505200"/>
            <a:ext cx="1096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Sequence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626101" y="4889500"/>
            <a:ext cx="200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 sequence to reference genome</a:t>
            </a:r>
            <a:endParaRPr lang="en-US" dirty="0"/>
          </a:p>
        </p:txBody>
      </p:sp>
      <p:cxnSp>
        <p:nvCxnSpPr>
          <p:cNvPr id="39" name="Straight Connector 38"/>
          <p:cNvCxnSpPr/>
          <p:nvPr/>
        </p:nvCxnSpPr>
        <p:spPr>
          <a:xfrm rot="10800000" flipV="1">
            <a:off x="4191001" y="5657849"/>
            <a:ext cx="592667" cy="167217"/>
          </a:xfrm>
          <a:prstGeom prst="line">
            <a:avLst/>
          </a:prstGeom>
          <a:ln w="19050" cap="flat" cmpd="sng" algn="ctr">
            <a:solidFill>
              <a:srgbClr val="40404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0800000" flipH="1" flipV="1">
            <a:off x="4770969" y="5651498"/>
            <a:ext cx="592667" cy="167217"/>
          </a:xfrm>
          <a:prstGeom prst="line">
            <a:avLst/>
          </a:prstGeom>
          <a:ln w="19050" cap="flat" cmpd="sng" algn="ctr">
            <a:solidFill>
              <a:srgbClr val="40404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381500" y="6382766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Peak = putative binding site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C0504D"/>
                </a:solidFill>
                <a:latin typeface="Arial"/>
                <a:cs typeface="Arial"/>
              </a:rPr>
              <a:t>Current computational techniques</a:t>
            </a:r>
            <a:endParaRPr lang="en-US" sz="4000" dirty="0">
              <a:solidFill>
                <a:srgbClr val="C0504D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523484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Heintzman</a:t>
            </a:r>
            <a:r>
              <a:rPr lang="en-US" b="1" dirty="0" smtClean="0"/>
              <a:t> </a:t>
            </a:r>
            <a:r>
              <a:rPr lang="en-US" b="1" i="1" dirty="0" smtClean="0"/>
              <a:t>et al</a:t>
            </a:r>
            <a:r>
              <a:rPr lang="en-US" b="1" dirty="0" smtClean="0"/>
              <a:t>. Nature Genetics, 2007</a:t>
            </a:r>
          </a:p>
          <a:p>
            <a:endParaRPr lang="en-US" dirty="0"/>
          </a:p>
          <a:p>
            <a:r>
              <a:rPr lang="en-US" dirty="0" smtClean="0"/>
              <a:t>Motivation – “…the </a:t>
            </a:r>
            <a:r>
              <a:rPr lang="en-US" dirty="0"/>
              <a:t>distinguishing chromatin features of promoters and enhancers have yet to be determined, hindering our understanding of a predictive </a:t>
            </a:r>
            <a:r>
              <a:rPr lang="en-US" dirty="0" err="1"/>
              <a:t>histone</a:t>
            </a:r>
            <a:r>
              <a:rPr lang="en-US" dirty="0"/>
              <a:t> code for different classes of regulatory elements</a:t>
            </a:r>
            <a:r>
              <a:rPr lang="en-US" dirty="0" smtClean="0"/>
              <a:t>.”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intzman_20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2062"/>
            <a:ext cx="9144000" cy="38910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523484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Heintzman</a:t>
            </a:r>
            <a:r>
              <a:rPr lang="en-US" b="1" dirty="0" smtClean="0"/>
              <a:t> </a:t>
            </a:r>
            <a:r>
              <a:rPr lang="en-US" b="1" i="1" dirty="0" smtClean="0"/>
              <a:t>et al</a:t>
            </a:r>
            <a:r>
              <a:rPr lang="en-US" b="1" dirty="0" smtClean="0"/>
              <a:t>. Nature Genetics, 2007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6140255"/>
            <a:ext cx="429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Clustering data from well annotated regions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C0504D"/>
                </a:solidFill>
                <a:latin typeface="Arial"/>
                <a:cs typeface="Arial"/>
              </a:rPr>
              <a:t>Current computational techniques</a:t>
            </a:r>
            <a:endParaRPr lang="en-US" sz="4000" dirty="0">
              <a:solidFill>
                <a:srgbClr val="C0504D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00dollarGeno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22" y="1720948"/>
            <a:ext cx="8311954" cy="2661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on_20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892" y="1396484"/>
            <a:ext cx="3881070" cy="51970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061027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Hon </a:t>
            </a:r>
            <a:r>
              <a:rPr lang="en-US" b="1" i="1" dirty="0" smtClean="0"/>
              <a:t>et al</a:t>
            </a:r>
            <a:r>
              <a:rPr lang="en-US" b="1" dirty="0" smtClean="0"/>
              <a:t>. </a:t>
            </a:r>
          </a:p>
          <a:p>
            <a:r>
              <a:rPr lang="en-US" b="1" dirty="0" err="1" smtClean="0"/>
              <a:t>PLoS</a:t>
            </a:r>
            <a:r>
              <a:rPr lang="en-US" b="1" dirty="0" smtClean="0"/>
              <a:t> </a:t>
            </a:r>
            <a:r>
              <a:rPr lang="en-US" b="1" dirty="0" err="1" smtClean="0"/>
              <a:t>Comput</a:t>
            </a:r>
            <a:r>
              <a:rPr lang="en-US" b="1" dirty="0" smtClean="0"/>
              <a:t>. Biol., 2008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920857"/>
            <a:ext cx="30128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ChromaSig</a:t>
            </a:r>
            <a:r>
              <a:rPr lang="en-US" dirty="0" smtClean="0"/>
              <a:t>: a probabilistic method that enables discovery of chromatin signatures de novo (no dependence on annotation)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C0504D"/>
                </a:solidFill>
                <a:latin typeface="Arial"/>
                <a:cs typeface="Arial"/>
              </a:rPr>
              <a:t>Current computational techniques</a:t>
            </a:r>
            <a:endParaRPr lang="en-US" sz="4000" dirty="0">
              <a:solidFill>
                <a:srgbClr val="C0504D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Kellis_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933" y="1444109"/>
            <a:ext cx="6386222" cy="50170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199" y="2428359"/>
            <a:ext cx="2225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Ernst and </a:t>
            </a:r>
            <a:r>
              <a:rPr lang="en-US" b="1" dirty="0" err="1" smtClean="0"/>
              <a:t>Kellis</a:t>
            </a:r>
            <a:endParaRPr lang="en-US" b="1" dirty="0"/>
          </a:p>
          <a:p>
            <a:r>
              <a:rPr lang="en-US" b="1" dirty="0" smtClean="0"/>
              <a:t>Nature </a:t>
            </a:r>
            <a:r>
              <a:rPr lang="en-US" b="1" dirty="0" err="1" smtClean="0"/>
              <a:t>Biotechnol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2010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199" y="3455927"/>
            <a:ext cx="19407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Hidden Markov Model to reveal 'chromatin states' in human T cells </a:t>
            </a:r>
          </a:p>
          <a:p>
            <a:endParaRPr lang="en-US" dirty="0" smtClean="0"/>
          </a:p>
          <a:p>
            <a:r>
              <a:rPr lang="en-US" dirty="0" smtClean="0"/>
              <a:t>State display: abstracted away from all detail of primary data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C0504D"/>
                </a:solidFill>
                <a:latin typeface="Arial"/>
                <a:cs typeface="Arial"/>
              </a:rPr>
              <a:t>Current computational techniques</a:t>
            </a:r>
            <a:endParaRPr lang="en-US" sz="4000" dirty="0">
              <a:solidFill>
                <a:srgbClr val="C0504D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70089" y="1417638"/>
            <a:ext cx="7925061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400" dirty="0" smtClean="0"/>
          </a:p>
          <a:p>
            <a:pPr>
              <a:buClr>
                <a:schemeClr val="accent2"/>
              </a:buClr>
            </a:pPr>
            <a:r>
              <a:rPr lang="en-US" sz="2400" dirty="0" smtClean="0"/>
              <a:t>Require significant computational skill to use (only </a:t>
            </a:r>
            <a:r>
              <a:rPr lang="en-US" sz="2400" dirty="0" err="1" smtClean="0"/>
              <a:t>ChromaSig</a:t>
            </a:r>
            <a:r>
              <a:rPr lang="en-US" sz="2400" dirty="0" smtClean="0"/>
              <a:t> provides an implementation)</a:t>
            </a:r>
          </a:p>
          <a:p>
            <a:pPr>
              <a:buClr>
                <a:schemeClr val="accent2"/>
              </a:buClr>
            </a:pPr>
            <a:endParaRPr lang="en-US" sz="2400" dirty="0" smtClean="0"/>
          </a:p>
          <a:p>
            <a:pPr>
              <a:buClr>
                <a:schemeClr val="accent2"/>
              </a:buClr>
            </a:pPr>
            <a:r>
              <a:rPr lang="en-US" sz="2400" dirty="0" smtClean="0"/>
              <a:t>All </a:t>
            </a:r>
            <a:r>
              <a:rPr lang="en-US" sz="2400" dirty="0" smtClean="0"/>
              <a:t>produce static overview images and do not support interactive data exploration of individual genes within a signature class</a:t>
            </a:r>
          </a:p>
          <a:p>
            <a:pPr>
              <a:buClr>
                <a:schemeClr val="accent2"/>
              </a:buClr>
            </a:pPr>
            <a:endParaRPr lang="en-US" sz="2400" dirty="0" smtClean="0"/>
          </a:p>
          <a:p>
            <a:pPr>
              <a:buClr>
                <a:schemeClr val="accent2"/>
              </a:buClr>
            </a:pPr>
            <a:r>
              <a:rPr lang="en-US" sz="2400" dirty="0" smtClean="0"/>
              <a:t>No </a:t>
            </a:r>
            <a:r>
              <a:rPr lang="en-US" sz="2400" dirty="0" smtClean="0"/>
              <a:t>integration with downstream </a:t>
            </a:r>
            <a:r>
              <a:rPr lang="en-US" sz="2400" dirty="0" smtClean="0"/>
              <a:t>processing (e.g. gene ontology enrichments, etc.)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C0504D"/>
                </a:solidFill>
                <a:latin typeface="Arial"/>
                <a:cs typeface="Arial"/>
              </a:rPr>
              <a:t>Current computational techniques</a:t>
            </a:r>
            <a:endParaRPr lang="en-US" sz="4000" dirty="0">
              <a:solidFill>
                <a:srgbClr val="C0504D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csc_gb_screensh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990"/>
            <a:ext cx="9144000" cy="50417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818318"/>
            <a:ext cx="9144000" cy="3749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4965700"/>
            <a:ext cx="9144000" cy="18923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2193283"/>
            <a:ext cx="9144000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-12700" y="4965700"/>
            <a:ext cx="9144000" cy="15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C0504D"/>
                </a:solidFill>
                <a:latin typeface="Arial"/>
                <a:cs typeface="Arial"/>
              </a:rPr>
              <a:t>Current visualization techniques</a:t>
            </a:r>
            <a:endParaRPr lang="en-US" sz="4000" dirty="0">
              <a:solidFill>
                <a:srgbClr val="C0504D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ent_20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617" y="229670"/>
            <a:ext cx="677076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038958"/>
            <a:ext cx="9144000" cy="10487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86272" y="6252199"/>
            <a:ext cx="3650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Kent </a:t>
            </a:r>
            <a:r>
              <a:rPr lang="en-US" b="1" i="1" dirty="0" smtClean="0"/>
              <a:t>et al</a:t>
            </a:r>
            <a:r>
              <a:rPr lang="en-US" b="1" dirty="0" smtClean="0"/>
              <a:t>. Genome Research, 2002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ent_20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617" y="229670"/>
            <a:ext cx="677076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120542"/>
            <a:ext cx="9144000" cy="296712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86272" y="6252199"/>
            <a:ext cx="3650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Kent </a:t>
            </a:r>
            <a:r>
              <a:rPr lang="en-US" b="1" i="1" dirty="0" smtClean="0"/>
              <a:t>et al</a:t>
            </a:r>
            <a:r>
              <a:rPr lang="en-US" b="1" dirty="0" smtClean="0"/>
              <a:t>. Genome Research, 2002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4527" y="4220874"/>
            <a:ext cx="67707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“The </a:t>
            </a:r>
            <a:r>
              <a:rPr lang="en-US" dirty="0"/>
              <a:t>UCSC browser had humble origins. The code </a:t>
            </a:r>
            <a:r>
              <a:rPr lang="en-US" dirty="0" smtClean="0"/>
              <a:t>originated </a:t>
            </a:r>
            <a:r>
              <a:rPr lang="en-US" dirty="0"/>
              <a:t>with a small script in the C programming language, which displayed a splicing diagram for a gene prediction from the nematode </a:t>
            </a:r>
            <a:r>
              <a:rPr lang="en-US" i="1" dirty="0"/>
              <a:t>C. </a:t>
            </a:r>
            <a:r>
              <a:rPr lang="en-US" i="1" dirty="0" err="1"/>
              <a:t>elegans</a:t>
            </a:r>
            <a:r>
              <a:rPr lang="en-US" i="1" dirty="0"/>
              <a:t> </a:t>
            </a:r>
            <a:r>
              <a:rPr lang="en-US" dirty="0"/>
              <a:t>(Kent and </a:t>
            </a:r>
            <a:r>
              <a:rPr lang="en-US" dirty="0" err="1"/>
              <a:t>Zahler</a:t>
            </a:r>
            <a:r>
              <a:rPr lang="en-US" dirty="0"/>
              <a:t> 2000). This web</a:t>
            </a:r>
            <a:r>
              <a:rPr lang="en-US" dirty="0" smtClean="0"/>
              <a:t>-based </a:t>
            </a:r>
            <a:r>
              <a:rPr lang="en-US" dirty="0"/>
              <a:t>splicing display later acquired tracks for mRNA </a:t>
            </a:r>
            <a:r>
              <a:rPr lang="en-US" dirty="0" smtClean="0"/>
              <a:t>alignments </a:t>
            </a:r>
            <a:r>
              <a:rPr lang="en-US" dirty="0"/>
              <a:t>and for homology with the related nematode </a:t>
            </a:r>
            <a:r>
              <a:rPr lang="en-US" i="1" dirty="0" err="1" smtClean="0"/>
              <a:t>Caenorhabditis</a:t>
            </a:r>
            <a:r>
              <a:rPr lang="en-US" i="1" dirty="0" smtClean="0"/>
              <a:t> </a:t>
            </a:r>
            <a:r>
              <a:rPr lang="en-US" i="1" dirty="0" err="1"/>
              <a:t>briggsae</a:t>
            </a:r>
            <a:r>
              <a:rPr lang="en-US" dirty="0"/>
              <a:t>. This was published as the tracks display at http://</a:t>
            </a:r>
            <a:r>
              <a:rPr lang="en-US" dirty="0" err="1"/>
              <a:t>www.cse.ucsc.edu/∼kent/</a:t>
            </a:r>
            <a:r>
              <a:rPr lang="en-US" dirty="0" err="1" smtClean="0"/>
              <a:t>intronerator</a:t>
            </a:r>
            <a:r>
              <a:rPr lang="en-US" dirty="0" smtClean="0"/>
              <a:t>”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74840" y="1600200"/>
            <a:ext cx="821196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3294" dirty="0" smtClean="0"/>
              <a:t>Genome Browsers</a:t>
            </a:r>
          </a:p>
          <a:p>
            <a:endParaRPr lang="en-US" sz="2162" dirty="0" smtClean="0"/>
          </a:p>
          <a:p>
            <a:pPr>
              <a:buClr>
                <a:schemeClr val="accent2"/>
              </a:buClr>
            </a:pPr>
            <a:r>
              <a:rPr lang="en-US" sz="2378" dirty="0" smtClean="0"/>
              <a:t>Intended to provide a local view of a genomic region</a:t>
            </a:r>
          </a:p>
          <a:p>
            <a:pPr>
              <a:buClr>
                <a:schemeClr val="accent2"/>
              </a:buClr>
            </a:pPr>
            <a:endParaRPr lang="en-US" sz="2378" dirty="0" smtClean="0"/>
          </a:p>
          <a:p>
            <a:pPr>
              <a:buClr>
                <a:schemeClr val="accent2"/>
              </a:buClr>
            </a:pPr>
            <a:r>
              <a:rPr lang="en-US" sz="2378" dirty="0" smtClean="0"/>
              <a:t>In the absence of other tools, many biologists attempt to informally use them to gather a global overview of data patterns</a:t>
            </a:r>
          </a:p>
          <a:p>
            <a:pPr>
              <a:buClr>
                <a:schemeClr val="accent2"/>
              </a:buClr>
            </a:pPr>
            <a:endParaRPr lang="en-US" sz="2378" dirty="0" smtClean="0"/>
          </a:p>
          <a:p>
            <a:pPr>
              <a:buClr>
                <a:schemeClr val="accent2"/>
              </a:buClr>
            </a:pPr>
            <a:r>
              <a:rPr lang="en-US" sz="2378" dirty="0" smtClean="0"/>
              <a:t>In these cases, there is a mismatch between the level of data abstraction at which a biologist reasons about the problem and the level provided by the browser</a:t>
            </a:r>
          </a:p>
          <a:p>
            <a:pPr>
              <a:buClr>
                <a:schemeClr val="accent2"/>
              </a:buClr>
            </a:pPr>
            <a:endParaRPr lang="en-US" sz="2378" dirty="0" smtClean="0"/>
          </a:p>
          <a:p>
            <a:pPr>
              <a:buClr>
                <a:schemeClr val="accent2"/>
              </a:buClr>
            </a:pPr>
            <a:r>
              <a:rPr lang="en-US" sz="2378" dirty="0" smtClean="0"/>
              <a:t>Functional similarity should drive navigation not genomic position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C0504D"/>
                </a:solidFill>
                <a:latin typeface="Arial"/>
                <a:cs typeface="Arial"/>
              </a:rPr>
              <a:t>Current visualization techniques</a:t>
            </a:r>
            <a:endParaRPr lang="en-US" sz="4000" dirty="0">
              <a:solidFill>
                <a:srgbClr val="C0504D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piBrows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888" y="1417638"/>
            <a:ext cx="5492225" cy="544036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C0504D"/>
                </a:solidFill>
                <a:latin typeface="Arial"/>
                <a:cs typeface="Arial"/>
              </a:rPr>
              <a:t>Current visualization techniques</a:t>
            </a:r>
            <a:endParaRPr lang="en-US" sz="4000" dirty="0">
              <a:solidFill>
                <a:srgbClr val="C0504D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5811822"/>
            <a:ext cx="9144000" cy="10487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75501" y="5934670"/>
            <a:ext cx="366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Zhou </a:t>
            </a:r>
            <a:r>
              <a:rPr lang="en-US" b="1" i="1" dirty="0" smtClean="0"/>
              <a:t>et al</a:t>
            </a:r>
            <a:r>
              <a:rPr lang="en-US" b="1" dirty="0" smtClean="0"/>
              <a:t>. Nature Methods, 2011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6279219"/>
            <a:ext cx="838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filter genomic x-axis to just display genes from a pathway of interest (by KEGG ID)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 – 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Discovery Tool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796957" y="1408113"/>
            <a:ext cx="5950043" cy="4992687"/>
            <a:chOff x="1936657" y="1408113"/>
            <a:chExt cx="5950043" cy="4992687"/>
          </a:xfrm>
        </p:grpSpPr>
        <p:sp>
          <p:nvSpPr>
            <p:cNvPr id="21522" name="Text Box 47"/>
            <p:cNvSpPr txBox="1">
              <a:spLocks noChangeArrowheads="1"/>
            </p:cNvSpPr>
            <p:nvPr/>
          </p:nvSpPr>
          <p:spPr bwMode="auto">
            <a:xfrm>
              <a:off x="1936657" y="1549400"/>
              <a:ext cx="1447800" cy="2322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sz="1400" dirty="0">
                  <a:solidFill>
                    <a:srgbClr val="595959"/>
                  </a:solidFill>
                </a:rPr>
                <a:t>H3K4me3</a:t>
              </a:r>
            </a:p>
            <a:p>
              <a:pPr algn="r">
                <a:lnSpc>
                  <a:spcPct val="130000"/>
                </a:lnSpc>
              </a:pPr>
              <a:r>
                <a:rPr lang="en-US" sz="1400" dirty="0">
                  <a:solidFill>
                    <a:srgbClr val="595959"/>
                  </a:solidFill>
                </a:rPr>
                <a:t>H3K9Ac</a:t>
              </a:r>
            </a:p>
            <a:p>
              <a:pPr algn="r">
                <a:lnSpc>
                  <a:spcPct val="130000"/>
                </a:lnSpc>
              </a:pPr>
              <a:r>
                <a:rPr lang="en-US" sz="1400" dirty="0">
                  <a:solidFill>
                    <a:srgbClr val="595959"/>
                  </a:solidFill>
                </a:rPr>
                <a:t>H3K4me1</a:t>
              </a:r>
            </a:p>
            <a:p>
              <a:pPr algn="r">
                <a:lnSpc>
                  <a:spcPct val="130000"/>
                </a:lnSpc>
              </a:pPr>
              <a:r>
                <a:rPr lang="en-US" sz="1400" dirty="0" smtClean="0">
                  <a:solidFill>
                    <a:srgbClr val="595959"/>
                  </a:solidFill>
                </a:rPr>
                <a:t>H3K36me3</a:t>
              </a:r>
            </a:p>
            <a:p>
              <a:pPr algn="r">
                <a:lnSpc>
                  <a:spcPct val="130000"/>
                </a:lnSpc>
              </a:pPr>
              <a:r>
                <a:rPr lang="en-US" sz="1400" dirty="0" smtClean="0">
                  <a:solidFill>
                    <a:srgbClr val="595959"/>
                  </a:solidFill>
                </a:rPr>
                <a:t>H3K27me3</a:t>
              </a:r>
            </a:p>
            <a:p>
              <a:pPr algn="r">
                <a:lnSpc>
                  <a:spcPct val="130000"/>
                </a:lnSpc>
              </a:pPr>
              <a:r>
                <a:rPr lang="en-US" sz="1400" dirty="0" smtClean="0">
                  <a:solidFill>
                    <a:srgbClr val="595959"/>
                  </a:solidFill>
                </a:rPr>
                <a:t>H3K9me3</a:t>
              </a:r>
            </a:p>
            <a:p>
              <a:pPr algn="r">
                <a:lnSpc>
                  <a:spcPct val="130000"/>
                </a:lnSpc>
              </a:pPr>
              <a:r>
                <a:rPr lang="en-US" sz="1400" dirty="0" err="1">
                  <a:solidFill>
                    <a:srgbClr val="595959"/>
                  </a:solidFill>
                </a:rPr>
                <a:t>MeDIP</a:t>
              </a:r>
              <a:endParaRPr lang="en-US" sz="1400" dirty="0">
                <a:solidFill>
                  <a:srgbClr val="595959"/>
                </a:solidFill>
              </a:endParaRPr>
            </a:p>
            <a:p>
              <a:pPr algn="r">
                <a:lnSpc>
                  <a:spcPct val="130000"/>
                </a:lnSpc>
              </a:pPr>
              <a:r>
                <a:rPr lang="en-US" sz="1400" dirty="0">
                  <a:solidFill>
                    <a:srgbClr val="595959"/>
                  </a:solidFill>
                </a:rPr>
                <a:t>MRE</a:t>
              </a:r>
            </a:p>
          </p:txBody>
        </p:sp>
        <p:pic>
          <p:nvPicPr>
            <p:cNvPr id="21523" name="Picture 11" descr="scaleBa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13625" y="4419600"/>
              <a:ext cx="473075" cy="161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4" name="Picture 12" descr="clustering_revised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5500" y="1408113"/>
              <a:ext cx="3895725" cy="4992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08" name="Picture 8" descr="normalization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9525" y="6015038"/>
            <a:ext cx="30099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42925" y="4795838"/>
            <a:ext cx="32448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Normalization for bin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, sample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h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:</a:t>
            </a:r>
          </a:p>
        </p:txBody>
      </p:sp>
      <p:sp>
        <p:nvSpPr>
          <p:cNvPr id="21511" name="Rectangle 4"/>
          <p:cNvSpPr>
            <a:spLocks noChangeArrowheads="1"/>
          </p:cNvSpPr>
          <p:nvPr/>
        </p:nvSpPr>
        <p:spPr bwMode="auto">
          <a:xfrm>
            <a:off x="304800" y="4306888"/>
            <a:ext cx="26345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alibri" pitchFamily="-106" charset="0"/>
              </a:rPr>
              <a:t>2. Extract data matrices</a:t>
            </a:r>
          </a:p>
        </p:txBody>
      </p:sp>
      <p:grpSp>
        <p:nvGrpSpPr>
          <p:cNvPr id="3" name="Group 38"/>
          <p:cNvGrpSpPr/>
          <p:nvPr/>
        </p:nvGrpSpPr>
        <p:grpSpPr>
          <a:xfrm>
            <a:off x="219075" y="5153465"/>
            <a:ext cx="2836863" cy="1430338"/>
            <a:chOff x="219075" y="5153465"/>
            <a:chExt cx="2836863" cy="1430338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1257300" y="5996428"/>
              <a:ext cx="1798638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830263" y="5577328"/>
              <a:ext cx="847725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19"/>
            <p:cNvSpPr/>
            <p:nvPr/>
          </p:nvSpPr>
          <p:spPr>
            <a:xfrm>
              <a:off x="1244600" y="5404290"/>
              <a:ext cx="1562100" cy="577850"/>
            </a:xfrm>
            <a:custGeom>
              <a:avLst/>
              <a:gdLst>
                <a:gd name="connsiteX0" fmla="*/ 0 w 1562100"/>
                <a:gd name="connsiteY0" fmla="*/ 577850 h 577850"/>
                <a:gd name="connsiteX1" fmla="*/ 355600 w 1562100"/>
                <a:gd name="connsiteY1" fmla="*/ 425450 h 577850"/>
                <a:gd name="connsiteX2" fmla="*/ 482600 w 1562100"/>
                <a:gd name="connsiteY2" fmla="*/ 158750 h 577850"/>
                <a:gd name="connsiteX3" fmla="*/ 723900 w 1562100"/>
                <a:gd name="connsiteY3" fmla="*/ 6350 h 577850"/>
                <a:gd name="connsiteX4" fmla="*/ 1028700 w 1562100"/>
                <a:gd name="connsiteY4" fmla="*/ 120650 h 577850"/>
                <a:gd name="connsiteX5" fmla="*/ 1130300 w 1562100"/>
                <a:gd name="connsiteY5" fmla="*/ 374650 h 577850"/>
                <a:gd name="connsiteX6" fmla="*/ 1562100 w 1562100"/>
                <a:gd name="connsiteY6" fmla="*/ 577850 h 57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2100" h="577850">
                  <a:moveTo>
                    <a:pt x="0" y="577850"/>
                  </a:moveTo>
                  <a:cubicBezTo>
                    <a:pt x="137583" y="536575"/>
                    <a:pt x="275167" y="495300"/>
                    <a:pt x="355600" y="425450"/>
                  </a:cubicBezTo>
                  <a:cubicBezTo>
                    <a:pt x="436033" y="355600"/>
                    <a:pt x="421217" y="228600"/>
                    <a:pt x="482600" y="158750"/>
                  </a:cubicBezTo>
                  <a:cubicBezTo>
                    <a:pt x="543983" y="88900"/>
                    <a:pt x="632883" y="12700"/>
                    <a:pt x="723900" y="6350"/>
                  </a:cubicBezTo>
                  <a:cubicBezTo>
                    <a:pt x="814917" y="0"/>
                    <a:pt x="960967" y="59267"/>
                    <a:pt x="1028700" y="120650"/>
                  </a:cubicBezTo>
                  <a:cubicBezTo>
                    <a:pt x="1096433" y="182033"/>
                    <a:pt x="1041400" y="298450"/>
                    <a:pt x="1130300" y="374650"/>
                  </a:cubicBezTo>
                  <a:cubicBezTo>
                    <a:pt x="1219200" y="450850"/>
                    <a:pt x="1562100" y="577850"/>
                    <a:pt x="1562100" y="577850"/>
                  </a:cubicBezTo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rgbClr val="005895"/>
                </a:gs>
                <a:gs pos="100000">
                  <a:srgbClr val="0F0F5C"/>
                </a:gs>
              </a:gsLst>
              <a:lin ang="0" scaled="1"/>
              <a:tileRect/>
            </a:gra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515" name="TextBox 23"/>
            <p:cNvSpPr txBox="1">
              <a:spLocks noChangeArrowheads="1"/>
            </p:cNvSpPr>
            <p:nvPr/>
          </p:nvSpPr>
          <p:spPr bwMode="auto">
            <a:xfrm>
              <a:off x="1663700" y="6275828"/>
              <a:ext cx="7175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values</a:t>
              </a:r>
            </a:p>
          </p:txBody>
        </p:sp>
        <p:sp>
          <p:nvSpPr>
            <p:cNvPr id="21516" name="TextBox 24"/>
            <p:cNvSpPr txBox="1">
              <a:spLocks noChangeArrowheads="1"/>
            </p:cNvSpPr>
            <p:nvPr/>
          </p:nvSpPr>
          <p:spPr bwMode="auto">
            <a:xfrm>
              <a:off x="219075" y="5423340"/>
              <a:ext cx="98107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frequency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2006600" y="5410640"/>
              <a:ext cx="1588" cy="57150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518" name="TextBox 28"/>
            <p:cNvSpPr txBox="1">
              <a:spLocks noChangeArrowheads="1"/>
            </p:cNvSpPr>
            <p:nvPr/>
          </p:nvSpPr>
          <p:spPr bwMode="auto">
            <a:xfrm>
              <a:off x="1687513" y="5153465"/>
              <a:ext cx="690562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median</a:t>
              </a:r>
            </a:p>
          </p:txBody>
        </p:sp>
        <p:sp>
          <p:nvSpPr>
            <p:cNvPr id="21519" name="TextBox 31"/>
            <p:cNvSpPr txBox="1">
              <a:spLocks noChangeArrowheads="1"/>
            </p:cNvSpPr>
            <p:nvPr/>
          </p:nvSpPr>
          <p:spPr bwMode="auto">
            <a:xfrm>
              <a:off x="1108075" y="6002778"/>
              <a:ext cx="433388" cy="306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0.0</a:t>
              </a:r>
            </a:p>
          </p:txBody>
        </p:sp>
        <p:sp>
          <p:nvSpPr>
            <p:cNvPr id="21520" name="TextBox 32"/>
            <p:cNvSpPr txBox="1">
              <a:spLocks noChangeArrowheads="1"/>
            </p:cNvSpPr>
            <p:nvPr/>
          </p:nvSpPr>
          <p:spPr bwMode="auto">
            <a:xfrm>
              <a:off x="1806575" y="6002778"/>
              <a:ext cx="433388" cy="306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0.5</a:t>
              </a:r>
            </a:p>
          </p:txBody>
        </p:sp>
        <p:sp>
          <p:nvSpPr>
            <p:cNvPr id="21521" name="TextBox 33"/>
            <p:cNvSpPr txBox="1">
              <a:spLocks noChangeArrowheads="1"/>
            </p:cNvSpPr>
            <p:nvPr/>
          </p:nvSpPr>
          <p:spPr bwMode="auto">
            <a:xfrm>
              <a:off x="2568575" y="6002778"/>
              <a:ext cx="433388" cy="306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1.0</a:t>
              </a:r>
            </a:p>
          </p:txBody>
        </p:sp>
      </p:grp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304800" y="990600"/>
            <a:ext cx="84301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alibri" pitchFamily="-106" charset="0"/>
              </a:rPr>
              <a:t>1.</a:t>
            </a:r>
            <a:r>
              <a:rPr lang="en-US" sz="2000" dirty="0" smtClean="0">
                <a:latin typeface="Calibri" pitchFamily="-106" charset="0"/>
              </a:rPr>
              <a:t> Focus on regions of interest (e.g. transcriptional </a:t>
            </a:r>
            <a:r>
              <a:rPr lang="en-US" sz="2000" dirty="0">
                <a:latin typeface="Calibri" pitchFamily="-106" charset="0"/>
              </a:rPr>
              <a:t>start sites (</a:t>
            </a:r>
            <a:r>
              <a:rPr lang="en-US" sz="2000" dirty="0" err="1" smtClean="0">
                <a:latin typeface="Calibri" pitchFamily="-106" charset="0"/>
              </a:rPr>
              <a:t>TSSs</a:t>
            </a:r>
            <a:r>
              <a:rPr lang="en-US" sz="2000" dirty="0" smtClean="0">
                <a:latin typeface="Calibri" pitchFamily="-106" charset="0"/>
              </a:rPr>
              <a:t>) </a:t>
            </a:r>
            <a:r>
              <a:rPr lang="en-US" sz="2000" dirty="0">
                <a:latin typeface="Calibri" pitchFamily="-106" charset="0"/>
              </a:rPr>
              <a:t>+/- 3000 </a:t>
            </a:r>
            <a:r>
              <a:rPr lang="en-US" sz="2000" dirty="0" err="1">
                <a:latin typeface="Calibri" pitchFamily="-106" charset="0"/>
              </a:rPr>
              <a:t>nt</a:t>
            </a:r>
            <a:r>
              <a:rPr lang="en-US" sz="2000" dirty="0">
                <a:latin typeface="Calibri" pitchFamily="-106" charset="0"/>
              </a:rPr>
              <a:t>)</a:t>
            </a:r>
          </a:p>
        </p:txBody>
      </p:sp>
      <p:pic>
        <p:nvPicPr>
          <p:cNvPr id="24" name="Picture 23" descr="example_region_ucsc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8350" y="1657350"/>
            <a:ext cx="3559175" cy="2376488"/>
          </a:xfrm>
          <a:prstGeom prst="rect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5" name="Rectangle 24"/>
          <p:cNvSpPr/>
          <p:nvPr/>
        </p:nvSpPr>
        <p:spPr>
          <a:xfrm>
            <a:off x="6000750" y="1657350"/>
            <a:ext cx="457200" cy="2382838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thap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3300" y="4605733"/>
            <a:ext cx="746125" cy="1390695"/>
          </a:xfrm>
          <a:prstGeom prst="rect">
            <a:avLst/>
          </a:prstGeom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9" name="Picture 28" descr="phf1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5700" y="4605733"/>
            <a:ext cx="755650" cy="1390695"/>
          </a:xfrm>
          <a:prstGeom prst="rect">
            <a:avLst/>
          </a:prstGeom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0" name="Rectangle 29"/>
          <p:cNvSpPr/>
          <p:nvPr/>
        </p:nvSpPr>
        <p:spPr>
          <a:xfrm>
            <a:off x="5099050" y="1657350"/>
            <a:ext cx="457200" cy="2382838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248150" y="1657350"/>
            <a:ext cx="457200" cy="2382838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965700" y="4605732"/>
            <a:ext cx="755650" cy="1390695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73775" y="4605732"/>
            <a:ext cx="755650" cy="1390695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klhl2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5875" y="4605733"/>
            <a:ext cx="765175" cy="1390694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3835400" y="4605732"/>
            <a:ext cx="755650" cy="1390695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legen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1524" y="4425949"/>
            <a:ext cx="777875" cy="162646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04800" y="4059238"/>
            <a:ext cx="7823200" cy="2570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</a:p>
        </p:txBody>
      </p:sp>
    </p:spTree>
    <p:extLst>
      <p:ext uri="{BB962C8B-B14F-4D97-AF65-F5344CB8AC3E}">
        <p14:creationId xmlns:p14="http://schemas.microsoft.com/office/powerpoint/2010/main" val="394439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6871" y="1368033"/>
            <a:ext cx="54206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2400" b="1" dirty="0" smtClean="0"/>
              <a:t>The challenges of having so much data</a:t>
            </a:r>
          </a:p>
          <a:p>
            <a:pPr algn="dist"/>
            <a:endParaRPr lang="en-US" sz="2400" b="1" dirty="0" smtClean="0"/>
          </a:p>
          <a:p>
            <a:pPr algn="dist"/>
            <a:r>
              <a:rPr lang="en-US" dirty="0" smtClean="0"/>
              <a:t>Most challenging of all, it will be of critical importance to develop meta-analyses and statistical analysis tools that integrate across disparate data types, … </a:t>
            </a:r>
          </a:p>
          <a:p>
            <a:pPr algn="dist"/>
            <a:r>
              <a:rPr lang="en-US" dirty="0" smtClean="0"/>
              <a:t>… thereby enable researchers to collectively interpret these data for all samples in a study and to form testable hypotheses from this discovery phase.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82638" y="4388435"/>
            <a:ext cx="29448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- Elaine </a:t>
            </a:r>
            <a:r>
              <a:rPr lang="en-US" sz="1600" dirty="0" err="1" smtClean="0"/>
              <a:t>Mardis</a:t>
            </a:r>
            <a:endParaRPr lang="en-US" sz="1600" dirty="0" smtClean="0"/>
          </a:p>
          <a:p>
            <a:r>
              <a:rPr lang="en-US" sz="1600" dirty="0" smtClean="0"/>
              <a:t>  Anticipating the $1,000 genome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796957" y="1408113"/>
            <a:ext cx="5950043" cy="4992687"/>
            <a:chOff x="1936657" y="1408113"/>
            <a:chExt cx="5950043" cy="4992687"/>
          </a:xfrm>
        </p:grpSpPr>
        <p:sp>
          <p:nvSpPr>
            <p:cNvPr id="21522" name="Text Box 47"/>
            <p:cNvSpPr txBox="1">
              <a:spLocks noChangeArrowheads="1"/>
            </p:cNvSpPr>
            <p:nvPr/>
          </p:nvSpPr>
          <p:spPr bwMode="auto">
            <a:xfrm>
              <a:off x="1936657" y="1549400"/>
              <a:ext cx="1447800" cy="2322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en-US" sz="1400" dirty="0">
                  <a:solidFill>
                    <a:srgbClr val="595959"/>
                  </a:solidFill>
                </a:rPr>
                <a:t>H3K4me3</a:t>
              </a:r>
            </a:p>
            <a:p>
              <a:pPr algn="r">
                <a:lnSpc>
                  <a:spcPct val="130000"/>
                </a:lnSpc>
              </a:pPr>
              <a:r>
                <a:rPr lang="en-US" sz="1400" dirty="0">
                  <a:solidFill>
                    <a:srgbClr val="595959"/>
                  </a:solidFill>
                </a:rPr>
                <a:t>H3K9Ac</a:t>
              </a:r>
            </a:p>
            <a:p>
              <a:pPr algn="r">
                <a:lnSpc>
                  <a:spcPct val="130000"/>
                </a:lnSpc>
              </a:pPr>
              <a:r>
                <a:rPr lang="en-US" sz="1400" dirty="0">
                  <a:solidFill>
                    <a:srgbClr val="595959"/>
                  </a:solidFill>
                </a:rPr>
                <a:t>H3K4me1</a:t>
              </a:r>
            </a:p>
            <a:p>
              <a:pPr algn="r">
                <a:lnSpc>
                  <a:spcPct val="130000"/>
                </a:lnSpc>
              </a:pPr>
              <a:r>
                <a:rPr lang="en-US" sz="1400" dirty="0" smtClean="0">
                  <a:solidFill>
                    <a:srgbClr val="595959"/>
                  </a:solidFill>
                </a:rPr>
                <a:t>H3K36me3</a:t>
              </a:r>
            </a:p>
            <a:p>
              <a:pPr algn="r">
                <a:lnSpc>
                  <a:spcPct val="130000"/>
                </a:lnSpc>
              </a:pPr>
              <a:r>
                <a:rPr lang="en-US" sz="1400" dirty="0" smtClean="0">
                  <a:solidFill>
                    <a:srgbClr val="595959"/>
                  </a:solidFill>
                </a:rPr>
                <a:t>H3K27me3</a:t>
              </a:r>
            </a:p>
            <a:p>
              <a:pPr algn="r">
                <a:lnSpc>
                  <a:spcPct val="130000"/>
                </a:lnSpc>
              </a:pPr>
              <a:r>
                <a:rPr lang="en-US" sz="1400" dirty="0" smtClean="0">
                  <a:solidFill>
                    <a:srgbClr val="595959"/>
                  </a:solidFill>
                </a:rPr>
                <a:t>H3K9me3</a:t>
              </a:r>
            </a:p>
            <a:p>
              <a:pPr algn="r">
                <a:lnSpc>
                  <a:spcPct val="130000"/>
                </a:lnSpc>
              </a:pPr>
              <a:r>
                <a:rPr lang="en-US" sz="1400" dirty="0" err="1">
                  <a:solidFill>
                    <a:srgbClr val="595959"/>
                  </a:solidFill>
                </a:rPr>
                <a:t>MeDIP</a:t>
              </a:r>
              <a:endParaRPr lang="en-US" sz="1400" dirty="0">
                <a:solidFill>
                  <a:srgbClr val="595959"/>
                </a:solidFill>
              </a:endParaRPr>
            </a:p>
            <a:p>
              <a:pPr algn="r">
                <a:lnSpc>
                  <a:spcPct val="130000"/>
                </a:lnSpc>
              </a:pPr>
              <a:r>
                <a:rPr lang="en-US" sz="1400" dirty="0">
                  <a:solidFill>
                    <a:srgbClr val="595959"/>
                  </a:solidFill>
                </a:rPr>
                <a:t>MRE</a:t>
              </a:r>
            </a:p>
          </p:txBody>
        </p:sp>
        <p:pic>
          <p:nvPicPr>
            <p:cNvPr id="21523" name="Picture 11" descr="scaleBa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13625" y="4419600"/>
              <a:ext cx="473075" cy="161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4" name="Picture 12" descr="clustering_revised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5500" y="1408113"/>
              <a:ext cx="3895725" cy="4992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08" name="Picture 8" descr="normalization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9525" y="6015038"/>
            <a:ext cx="30099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42925" y="4795838"/>
            <a:ext cx="32448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Normalization for bin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, sample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h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:</a:t>
            </a:r>
          </a:p>
        </p:txBody>
      </p:sp>
      <p:sp>
        <p:nvSpPr>
          <p:cNvPr id="21511" name="Rectangle 4"/>
          <p:cNvSpPr>
            <a:spLocks noChangeArrowheads="1"/>
          </p:cNvSpPr>
          <p:nvPr/>
        </p:nvSpPr>
        <p:spPr bwMode="auto">
          <a:xfrm>
            <a:off x="304800" y="4306888"/>
            <a:ext cx="26345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alibri" pitchFamily="-106" charset="0"/>
              </a:rPr>
              <a:t>2. Extract data matrices</a:t>
            </a:r>
          </a:p>
        </p:txBody>
      </p:sp>
      <p:grpSp>
        <p:nvGrpSpPr>
          <p:cNvPr id="3" name="Group 38"/>
          <p:cNvGrpSpPr/>
          <p:nvPr/>
        </p:nvGrpSpPr>
        <p:grpSpPr>
          <a:xfrm>
            <a:off x="219075" y="5153465"/>
            <a:ext cx="2836863" cy="1430338"/>
            <a:chOff x="219075" y="5153465"/>
            <a:chExt cx="2836863" cy="1430338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1257300" y="5996428"/>
              <a:ext cx="1798638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830263" y="5577328"/>
              <a:ext cx="847725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19"/>
            <p:cNvSpPr/>
            <p:nvPr/>
          </p:nvSpPr>
          <p:spPr>
            <a:xfrm>
              <a:off x="1244600" y="5404290"/>
              <a:ext cx="1562100" cy="577850"/>
            </a:xfrm>
            <a:custGeom>
              <a:avLst/>
              <a:gdLst>
                <a:gd name="connsiteX0" fmla="*/ 0 w 1562100"/>
                <a:gd name="connsiteY0" fmla="*/ 577850 h 577850"/>
                <a:gd name="connsiteX1" fmla="*/ 355600 w 1562100"/>
                <a:gd name="connsiteY1" fmla="*/ 425450 h 577850"/>
                <a:gd name="connsiteX2" fmla="*/ 482600 w 1562100"/>
                <a:gd name="connsiteY2" fmla="*/ 158750 h 577850"/>
                <a:gd name="connsiteX3" fmla="*/ 723900 w 1562100"/>
                <a:gd name="connsiteY3" fmla="*/ 6350 h 577850"/>
                <a:gd name="connsiteX4" fmla="*/ 1028700 w 1562100"/>
                <a:gd name="connsiteY4" fmla="*/ 120650 h 577850"/>
                <a:gd name="connsiteX5" fmla="*/ 1130300 w 1562100"/>
                <a:gd name="connsiteY5" fmla="*/ 374650 h 577850"/>
                <a:gd name="connsiteX6" fmla="*/ 1562100 w 1562100"/>
                <a:gd name="connsiteY6" fmla="*/ 577850 h 57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2100" h="577850">
                  <a:moveTo>
                    <a:pt x="0" y="577850"/>
                  </a:moveTo>
                  <a:cubicBezTo>
                    <a:pt x="137583" y="536575"/>
                    <a:pt x="275167" y="495300"/>
                    <a:pt x="355600" y="425450"/>
                  </a:cubicBezTo>
                  <a:cubicBezTo>
                    <a:pt x="436033" y="355600"/>
                    <a:pt x="421217" y="228600"/>
                    <a:pt x="482600" y="158750"/>
                  </a:cubicBezTo>
                  <a:cubicBezTo>
                    <a:pt x="543983" y="88900"/>
                    <a:pt x="632883" y="12700"/>
                    <a:pt x="723900" y="6350"/>
                  </a:cubicBezTo>
                  <a:cubicBezTo>
                    <a:pt x="814917" y="0"/>
                    <a:pt x="960967" y="59267"/>
                    <a:pt x="1028700" y="120650"/>
                  </a:cubicBezTo>
                  <a:cubicBezTo>
                    <a:pt x="1096433" y="182033"/>
                    <a:pt x="1041400" y="298450"/>
                    <a:pt x="1130300" y="374650"/>
                  </a:cubicBezTo>
                  <a:cubicBezTo>
                    <a:pt x="1219200" y="450850"/>
                    <a:pt x="1562100" y="577850"/>
                    <a:pt x="1562100" y="577850"/>
                  </a:cubicBezTo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50000">
                  <a:srgbClr val="005895"/>
                </a:gs>
                <a:gs pos="100000">
                  <a:srgbClr val="0F0F5C"/>
                </a:gs>
              </a:gsLst>
              <a:lin ang="0" scaled="1"/>
              <a:tileRect/>
            </a:gra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515" name="TextBox 23"/>
            <p:cNvSpPr txBox="1">
              <a:spLocks noChangeArrowheads="1"/>
            </p:cNvSpPr>
            <p:nvPr/>
          </p:nvSpPr>
          <p:spPr bwMode="auto">
            <a:xfrm>
              <a:off x="1663700" y="6275828"/>
              <a:ext cx="71755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values</a:t>
              </a:r>
            </a:p>
          </p:txBody>
        </p:sp>
        <p:sp>
          <p:nvSpPr>
            <p:cNvPr id="21516" name="TextBox 24"/>
            <p:cNvSpPr txBox="1">
              <a:spLocks noChangeArrowheads="1"/>
            </p:cNvSpPr>
            <p:nvPr/>
          </p:nvSpPr>
          <p:spPr bwMode="auto">
            <a:xfrm>
              <a:off x="219075" y="5423340"/>
              <a:ext cx="98107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frequency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2006600" y="5410640"/>
              <a:ext cx="1588" cy="57150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518" name="TextBox 28"/>
            <p:cNvSpPr txBox="1">
              <a:spLocks noChangeArrowheads="1"/>
            </p:cNvSpPr>
            <p:nvPr/>
          </p:nvSpPr>
          <p:spPr bwMode="auto">
            <a:xfrm>
              <a:off x="1687513" y="5153465"/>
              <a:ext cx="690562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/>
                <a:t>median</a:t>
              </a:r>
            </a:p>
          </p:txBody>
        </p:sp>
        <p:sp>
          <p:nvSpPr>
            <p:cNvPr id="21519" name="TextBox 31"/>
            <p:cNvSpPr txBox="1">
              <a:spLocks noChangeArrowheads="1"/>
            </p:cNvSpPr>
            <p:nvPr/>
          </p:nvSpPr>
          <p:spPr bwMode="auto">
            <a:xfrm>
              <a:off x="1108075" y="6002778"/>
              <a:ext cx="433388" cy="306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0.0</a:t>
              </a:r>
            </a:p>
          </p:txBody>
        </p:sp>
        <p:sp>
          <p:nvSpPr>
            <p:cNvPr id="21520" name="TextBox 32"/>
            <p:cNvSpPr txBox="1">
              <a:spLocks noChangeArrowheads="1"/>
            </p:cNvSpPr>
            <p:nvPr/>
          </p:nvSpPr>
          <p:spPr bwMode="auto">
            <a:xfrm>
              <a:off x="1806575" y="6002778"/>
              <a:ext cx="433388" cy="306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0.5</a:t>
              </a:r>
            </a:p>
          </p:txBody>
        </p:sp>
        <p:sp>
          <p:nvSpPr>
            <p:cNvPr id="21521" name="TextBox 33"/>
            <p:cNvSpPr txBox="1">
              <a:spLocks noChangeArrowheads="1"/>
            </p:cNvSpPr>
            <p:nvPr/>
          </p:nvSpPr>
          <p:spPr bwMode="auto">
            <a:xfrm>
              <a:off x="2568575" y="6002778"/>
              <a:ext cx="433388" cy="306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1.0</a:t>
              </a:r>
            </a:p>
          </p:txBody>
        </p:sp>
      </p:grp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304800" y="990600"/>
            <a:ext cx="84301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alibri" pitchFamily="-106" charset="0"/>
              </a:rPr>
              <a:t>1.</a:t>
            </a:r>
            <a:r>
              <a:rPr lang="en-US" sz="2000" dirty="0" smtClean="0">
                <a:latin typeface="Calibri" pitchFamily="-106" charset="0"/>
              </a:rPr>
              <a:t> Focus on regions of interest (e.g. transcriptional </a:t>
            </a:r>
            <a:r>
              <a:rPr lang="en-US" sz="2000" dirty="0">
                <a:latin typeface="Calibri" pitchFamily="-106" charset="0"/>
              </a:rPr>
              <a:t>start sites (</a:t>
            </a:r>
            <a:r>
              <a:rPr lang="en-US" sz="2000" dirty="0" err="1" smtClean="0">
                <a:latin typeface="Calibri" pitchFamily="-106" charset="0"/>
              </a:rPr>
              <a:t>TSSs</a:t>
            </a:r>
            <a:r>
              <a:rPr lang="en-US" sz="2000" dirty="0" smtClean="0">
                <a:latin typeface="Calibri" pitchFamily="-106" charset="0"/>
              </a:rPr>
              <a:t>) </a:t>
            </a:r>
            <a:r>
              <a:rPr lang="en-US" sz="2000" dirty="0">
                <a:latin typeface="Calibri" pitchFamily="-106" charset="0"/>
              </a:rPr>
              <a:t>+/- 3000 </a:t>
            </a:r>
            <a:r>
              <a:rPr lang="en-US" sz="2000" dirty="0" err="1">
                <a:latin typeface="Calibri" pitchFamily="-106" charset="0"/>
              </a:rPr>
              <a:t>nt</a:t>
            </a:r>
            <a:r>
              <a:rPr lang="en-US" sz="2000" dirty="0">
                <a:latin typeface="Calibri" pitchFamily="-106" charset="0"/>
              </a:rPr>
              <a:t>)</a:t>
            </a:r>
          </a:p>
        </p:txBody>
      </p:sp>
      <p:pic>
        <p:nvPicPr>
          <p:cNvPr id="24" name="Picture 23" descr="example_region_ucsc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8350" y="1657350"/>
            <a:ext cx="3559175" cy="2376488"/>
          </a:xfrm>
          <a:prstGeom prst="rect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5" name="Rectangle 24"/>
          <p:cNvSpPr/>
          <p:nvPr/>
        </p:nvSpPr>
        <p:spPr>
          <a:xfrm>
            <a:off x="6000750" y="1657350"/>
            <a:ext cx="457200" cy="2382838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thap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3300" y="4605733"/>
            <a:ext cx="746125" cy="1390695"/>
          </a:xfrm>
          <a:prstGeom prst="rect">
            <a:avLst/>
          </a:prstGeom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9" name="Picture 28" descr="phf1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5700" y="4605733"/>
            <a:ext cx="755650" cy="1390695"/>
          </a:xfrm>
          <a:prstGeom prst="rect">
            <a:avLst/>
          </a:prstGeom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0" name="Rectangle 29"/>
          <p:cNvSpPr/>
          <p:nvPr/>
        </p:nvSpPr>
        <p:spPr>
          <a:xfrm>
            <a:off x="5099050" y="1657350"/>
            <a:ext cx="457200" cy="2382838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248150" y="1657350"/>
            <a:ext cx="457200" cy="2382838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965700" y="4605732"/>
            <a:ext cx="755650" cy="1390695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73775" y="4605732"/>
            <a:ext cx="755650" cy="1390695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klhl2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5875" y="4605733"/>
            <a:ext cx="765175" cy="1390694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3835400" y="4605732"/>
            <a:ext cx="755650" cy="1390695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legen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1524" y="4425949"/>
            <a:ext cx="777875" cy="1626465"/>
          </a:xfrm>
          <a:prstGeom prst="rect">
            <a:avLst/>
          </a:prstGeom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2"/>
          <p:cNvGrpSpPr/>
          <p:nvPr/>
        </p:nvGrpSpPr>
        <p:grpSpPr>
          <a:xfrm>
            <a:off x="4400055" y="2727000"/>
            <a:ext cx="1320034" cy="1805313"/>
            <a:chOff x="3583246" y="1187313"/>
            <a:chExt cx="1320034" cy="1805313"/>
          </a:xfrm>
        </p:grpSpPr>
        <p:pic>
          <p:nvPicPr>
            <p:cNvPr id="62" name="Picture 61" descr="cluster1_5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8823" y="1187313"/>
              <a:ext cx="1304457" cy="1779913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3583246" y="1188330"/>
              <a:ext cx="1316648" cy="1804296"/>
            </a:xfrm>
            <a:prstGeom prst="rect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60"/>
          <p:cNvGrpSpPr/>
          <p:nvPr/>
        </p:nvGrpSpPr>
        <p:grpSpPr>
          <a:xfrm>
            <a:off x="7354341" y="2328632"/>
            <a:ext cx="1316648" cy="1815064"/>
            <a:chOff x="7290841" y="3271400"/>
            <a:chExt cx="1316648" cy="1815064"/>
          </a:xfrm>
        </p:grpSpPr>
        <p:pic>
          <p:nvPicPr>
            <p:cNvPr id="57" name="Picture 56" descr="cluster3_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90841" y="3271400"/>
              <a:ext cx="1316648" cy="1810391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>
            <a:xfrm>
              <a:off x="7290841" y="3282168"/>
              <a:ext cx="1316648" cy="1804296"/>
            </a:xfrm>
            <a:prstGeom prst="rect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50"/>
          <p:cNvGrpSpPr/>
          <p:nvPr/>
        </p:nvGrpSpPr>
        <p:grpSpPr>
          <a:xfrm>
            <a:off x="5052803" y="3820548"/>
            <a:ext cx="1323917" cy="1804296"/>
            <a:chOff x="5966924" y="2307904"/>
            <a:chExt cx="1323917" cy="1804296"/>
          </a:xfrm>
        </p:grpSpPr>
        <p:pic>
          <p:nvPicPr>
            <p:cNvPr id="49" name="Picture 48" descr="cluster2_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66924" y="2307904"/>
              <a:ext cx="1316648" cy="1804296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5974193" y="2307904"/>
              <a:ext cx="1316648" cy="1804296"/>
            </a:xfrm>
            <a:prstGeom prst="rect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6"/>
          <p:cNvGrpSpPr/>
          <p:nvPr/>
        </p:nvGrpSpPr>
        <p:grpSpPr>
          <a:xfrm>
            <a:off x="4040531" y="3642355"/>
            <a:ext cx="1316648" cy="1804296"/>
            <a:chOff x="6318128" y="2307904"/>
            <a:chExt cx="1316648" cy="1804296"/>
          </a:xfrm>
        </p:grpSpPr>
        <p:pic>
          <p:nvPicPr>
            <p:cNvPr id="44" name="Picture 43" descr="cluster2_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18128" y="2307904"/>
              <a:ext cx="1316648" cy="1804296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6318128" y="2307904"/>
              <a:ext cx="1316648" cy="1804296"/>
            </a:xfrm>
            <a:prstGeom prst="rect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41"/>
          <p:cNvGrpSpPr/>
          <p:nvPr/>
        </p:nvGrpSpPr>
        <p:grpSpPr>
          <a:xfrm>
            <a:off x="6037693" y="3176783"/>
            <a:ext cx="1316648" cy="1804296"/>
            <a:chOff x="6872776" y="2491352"/>
            <a:chExt cx="1316648" cy="1804296"/>
          </a:xfrm>
        </p:grpSpPr>
        <p:pic>
          <p:nvPicPr>
            <p:cNvPr id="40" name="Picture 39" descr="cluster1_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72776" y="2491352"/>
              <a:ext cx="1316648" cy="1804296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6872776" y="2491352"/>
              <a:ext cx="1316648" cy="1804296"/>
            </a:xfrm>
            <a:prstGeom prst="rect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439667" y="1612900"/>
            <a:ext cx="32087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alibri" pitchFamily="-110" charset="0"/>
              </a:rPr>
              <a:t>3. Cluster </a:t>
            </a:r>
            <a:r>
              <a:rPr lang="en-US" sz="2000" dirty="0" smtClean="0">
                <a:latin typeface="Calibri" pitchFamily="-110" charset="0"/>
              </a:rPr>
              <a:t>matrices (</a:t>
            </a:r>
            <a:r>
              <a:rPr lang="en-US" sz="2000" i="1" dirty="0" err="1" smtClean="0">
                <a:latin typeface="Calibri" pitchFamily="-110" charset="0"/>
              </a:rPr>
              <a:t>k</a:t>
            </a:r>
            <a:r>
              <a:rPr lang="en-US" sz="2000" dirty="0" smtClean="0">
                <a:latin typeface="Calibri" pitchFamily="-110" charset="0"/>
              </a:rPr>
              <a:t>-means)</a:t>
            </a:r>
            <a:endParaRPr lang="en-US" sz="2000" dirty="0">
              <a:latin typeface="Calibri" pitchFamily="-110" charset="0"/>
            </a:endParaRPr>
          </a:p>
        </p:txBody>
      </p:sp>
      <p:grpSp>
        <p:nvGrpSpPr>
          <p:cNvPr id="7" name="Group 38"/>
          <p:cNvGrpSpPr/>
          <p:nvPr/>
        </p:nvGrpSpPr>
        <p:grpSpPr>
          <a:xfrm>
            <a:off x="3292427" y="3176783"/>
            <a:ext cx="1316648" cy="1804296"/>
            <a:chOff x="7290841" y="3241100"/>
            <a:chExt cx="1316648" cy="1804296"/>
          </a:xfrm>
        </p:grpSpPr>
        <p:pic>
          <p:nvPicPr>
            <p:cNvPr id="32" name="Picture 31" descr="cluster1_3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90841" y="3241100"/>
              <a:ext cx="1316648" cy="1804296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7290841" y="3241100"/>
              <a:ext cx="1316648" cy="1804296"/>
            </a:xfrm>
            <a:prstGeom prst="rect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36"/>
          <p:cNvGrpSpPr/>
          <p:nvPr/>
        </p:nvGrpSpPr>
        <p:grpSpPr>
          <a:xfrm>
            <a:off x="1407235" y="3642355"/>
            <a:ext cx="1316648" cy="1804296"/>
            <a:chOff x="4572000" y="2905252"/>
            <a:chExt cx="1316648" cy="1804296"/>
          </a:xfrm>
        </p:grpSpPr>
        <p:pic>
          <p:nvPicPr>
            <p:cNvPr id="31" name="Picture 30" descr="cluster1_2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72000" y="2905252"/>
              <a:ext cx="1316648" cy="1804296"/>
            </a:xfrm>
            <a:prstGeom prst="rect">
              <a:avLst/>
            </a:prstGeom>
            <a:ln>
              <a:noFill/>
            </a:ln>
          </p:spPr>
        </p:pic>
        <p:sp>
          <p:nvSpPr>
            <p:cNvPr id="36" name="Rectangle 35"/>
            <p:cNvSpPr/>
            <p:nvPr/>
          </p:nvSpPr>
          <p:spPr>
            <a:xfrm>
              <a:off x="4572000" y="2905252"/>
              <a:ext cx="1316648" cy="1804296"/>
            </a:xfrm>
            <a:prstGeom prst="rect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34"/>
          <p:cNvGrpSpPr/>
          <p:nvPr/>
        </p:nvGrpSpPr>
        <p:grpSpPr>
          <a:xfrm>
            <a:off x="416809" y="3037900"/>
            <a:ext cx="1316648" cy="1804296"/>
            <a:chOff x="2089057" y="3609400"/>
            <a:chExt cx="1316648" cy="1804296"/>
          </a:xfrm>
        </p:grpSpPr>
        <p:pic>
          <p:nvPicPr>
            <p:cNvPr id="30" name="Picture 29" descr="cluster1_1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89057" y="3609400"/>
              <a:ext cx="1316648" cy="1804296"/>
            </a:xfrm>
            <a:prstGeom prst="rect">
              <a:avLst/>
            </a:prstGeom>
            <a:ln>
              <a:noFill/>
            </a:ln>
          </p:spPr>
        </p:pic>
        <p:sp>
          <p:nvSpPr>
            <p:cNvPr id="34" name="Rectangle 33"/>
            <p:cNvSpPr/>
            <p:nvPr/>
          </p:nvSpPr>
          <p:spPr>
            <a:xfrm>
              <a:off x="2089057" y="3609400"/>
              <a:ext cx="1316648" cy="1804296"/>
            </a:xfrm>
            <a:prstGeom prst="rect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 51"/>
          <p:cNvSpPr/>
          <p:nvPr/>
        </p:nvSpPr>
        <p:spPr>
          <a:xfrm>
            <a:off x="6859339" y="2918400"/>
            <a:ext cx="1316648" cy="1804296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47"/>
          <p:cNvGrpSpPr/>
          <p:nvPr/>
        </p:nvGrpSpPr>
        <p:grpSpPr>
          <a:xfrm>
            <a:off x="2723883" y="2340417"/>
            <a:ext cx="1316648" cy="1804296"/>
            <a:chOff x="4269276" y="3787200"/>
            <a:chExt cx="1316648" cy="1804296"/>
          </a:xfrm>
        </p:grpSpPr>
        <p:pic>
          <p:nvPicPr>
            <p:cNvPr id="43" name="Picture 42" descr="cluster2_1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69276" y="3787200"/>
              <a:ext cx="1316648" cy="1804296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4269276" y="3787200"/>
              <a:ext cx="1316648" cy="1804296"/>
            </a:xfrm>
            <a:prstGeom prst="rect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57"/>
          <p:cNvGrpSpPr/>
          <p:nvPr/>
        </p:nvGrpSpPr>
        <p:grpSpPr>
          <a:xfrm>
            <a:off x="2065559" y="2728017"/>
            <a:ext cx="1316648" cy="1810391"/>
            <a:chOff x="6876224" y="3843568"/>
            <a:chExt cx="1316648" cy="1810391"/>
          </a:xfrm>
        </p:grpSpPr>
        <p:pic>
          <p:nvPicPr>
            <p:cNvPr id="54" name="Picture 53" descr="cluster3_1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76224" y="3843568"/>
              <a:ext cx="1316648" cy="1810391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6876224" y="3843568"/>
              <a:ext cx="1316648" cy="1804296"/>
            </a:xfrm>
            <a:prstGeom prst="rect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2"/>
          <p:cNvGrpSpPr/>
          <p:nvPr/>
        </p:nvGrpSpPr>
        <p:grpSpPr>
          <a:xfrm>
            <a:off x="1745218" y="2290611"/>
            <a:ext cx="1320034" cy="1805313"/>
            <a:chOff x="3583246" y="1187313"/>
            <a:chExt cx="1320034" cy="1805313"/>
          </a:xfrm>
        </p:grpSpPr>
        <p:pic>
          <p:nvPicPr>
            <p:cNvPr id="62" name="Picture 61" descr="cluster1_5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8823" y="1187313"/>
              <a:ext cx="1304457" cy="1779913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3583246" y="1188330"/>
              <a:ext cx="1316648" cy="1804296"/>
            </a:xfrm>
            <a:prstGeom prst="rect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60"/>
          <p:cNvGrpSpPr/>
          <p:nvPr/>
        </p:nvGrpSpPr>
        <p:grpSpPr>
          <a:xfrm>
            <a:off x="7354341" y="2773132"/>
            <a:ext cx="1316648" cy="1815064"/>
            <a:chOff x="7290841" y="3271400"/>
            <a:chExt cx="1316648" cy="1815064"/>
          </a:xfrm>
        </p:grpSpPr>
        <p:pic>
          <p:nvPicPr>
            <p:cNvPr id="57" name="Picture 56" descr="cluster3_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90841" y="3271400"/>
              <a:ext cx="1316648" cy="1810391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>
            <a:xfrm>
              <a:off x="7290841" y="3282168"/>
              <a:ext cx="1316648" cy="1804296"/>
            </a:xfrm>
            <a:prstGeom prst="rect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50"/>
          <p:cNvGrpSpPr/>
          <p:nvPr/>
        </p:nvGrpSpPr>
        <p:grpSpPr>
          <a:xfrm>
            <a:off x="5045534" y="2460752"/>
            <a:ext cx="1323917" cy="1804296"/>
            <a:chOff x="5966924" y="2307904"/>
            <a:chExt cx="1323917" cy="1804296"/>
          </a:xfrm>
        </p:grpSpPr>
        <p:pic>
          <p:nvPicPr>
            <p:cNvPr id="49" name="Picture 48" descr="cluster2_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66924" y="2307904"/>
              <a:ext cx="1316648" cy="1804296"/>
            </a:xfrm>
            <a:prstGeom prst="rect">
              <a:avLst/>
            </a:prstGeom>
          </p:spPr>
        </p:pic>
        <p:sp>
          <p:nvSpPr>
            <p:cNvPr id="50" name="Rectangle 49"/>
            <p:cNvSpPr/>
            <p:nvPr/>
          </p:nvSpPr>
          <p:spPr>
            <a:xfrm>
              <a:off x="5974193" y="2307904"/>
              <a:ext cx="1316648" cy="1804296"/>
            </a:xfrm>
            <a:prstGeom prst="rect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6"/>
          <p:cNvGrpSpPr/>
          <p:nvPr/>
        </p:nvGrpSpPr>
        <p:grpSpPr>
          <a:xfrm>
            <a:off x="4609075" y="2719135"/>
            <a:ext cx="1316648" cy="1804296"/>
            <a:chOff x="6318128" y="2307904"/>
            <a:chExt cx="1316648" cy="1804296"/>
          </a:xfrm>
        </p:grpSpPr>
        <p:pic>
          <p:nvPicPr>
            <p:cNvPr id="44" name="Picture 43" descr="cluster2_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18128" y="2307904"/>
              <a:ext cx="1316648" cy="1804296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6318128" y="2307904"/>
              <a:ext cx="1316648" cy="1804296"/>
            </a:xfrm>
            <a:prstGeom prst="rect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41"/>
          <p:cNvGrpSpPr/>
          <p:nvPr/>
        </p:nvGrpSpPr>
        <p:grpSpPr>
          <a:xfrm>
            <a:off x="1413115" y="2589321"/>
            <a:ext cx="1316648" cy="1804296"/>
            <a:chOff x="6872776" y="2491352"/>
            <a:chExt cx="1316648" cy="1804296"/>
          </a:xfrm>
        </p:grpSpPr>
        <p:pic>
          <p:nvPicPr>
            <p:cNvPr id="40" name="Picture 39" descr="cluster1_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72776" y="2491352"/>
              <a:ext cx="1316648" cy="1804296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6872776" y="2491352"/>
              <a:ext cx="1316648" cy="1804296"/>
            </a:xfrm>
            <a:prstGeom prst="rect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439667" y="1612900"/>
            <a:ext cx="32087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alibri" pitchFamily="-110" charset="0"/>
              </a:rPr>
              <a:t>3. Cluster </a:t>
            </a:r>
            <a:r>
              <a:rPr lang="en-US" sz="2000" dirty="0" smtClean="0">
                <a:latin typeface="Calibri" pitchFamily="-110" charset="0"/>
              </a:rPr>
              <a:t>matrices (</a:t>
            </a:r>
            <a:r>
              <a:rPr lang="en-US" sz="2000" i="1" dirty="0" err="1" smtClean="0">
                <a:latin typeface="Calibri" pitchFamily="-110" charset="0"/>
              </a:rPr>
              <a:t>k</a:t>
            </a:r>
            <a:r>
              <a:rPr lang="en-US" sz="2000" dirty="0" smtClean="0">
                <a:latin typeface="Calibri" pitchFamily="-110" charset="0"/>
              </a:rPr>
              <a:t>-means)</a:t>
            </a:r>
            <a:endParaRPr lang="en-US" sz="2000" dirty="0">
              <a:latin typeface="Calibri" pitchFamily="-110" charset="0"/>
            </a:endParaRPr>
          </a:p>
        </p:txBody>
      </p:sp>
      <p:grpSp>
        <p:nvGrpSpPr>
          <p:cNvPr id="7" name="Group 38"/>
          <p:cNvGrpSpPr/>
          <p:nvPr/>
        </p:nvGrpSpPr>
        <p:grpSpPr>
          <a:xfrm>
            <a:off x="1081013" y="2887014"/>
            <a:ext cx="1316648" cy="1804296"/>
            <a:chOff x="7290841" y="3241100"/>
            <a:chExt cx="1316648" cy="1804296"/>
          </a:xfrm>
        </p:grpSpPr>
        <p:pic>
          <p:nvPicPr>
            <p:cNvPr id="32" name="Picture 31" descr="cluster1_3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90841" y="3241100"/>
              <a:ext cx="1316648" cy="1804296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7290841" y="3241100"/>
              <a:ext cx="1316648" cy="1804296"/>
            </a:xfrm>
            <a:prstGeom prst="rect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36"/>
          <p:cNvGrpSpPr/>
          <p:nvPr/>
        </p:nvGrpSpPr>
        <p:grpSpPr>
          <a:xfrm>
            <a:off x="748911" y="3184707"/>
            <a:ext cx="1316648" cy="1804296"/>
            <a:chOff x="4572000" y="2905252"/>
            <a:chExt cx="1316648" cy="1804296"/>
          </a:xfrm>
        </p:grpSpPr>
        <p:pic>
          <p:nvPicPr>
            <p:cNvPr id="31" name="Picture 30" descr="cluster1_2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72000" y="2905252"/>
              <a:ext cx="1316648" cy="1804296"/>
            </a:xfrm>
            <a:prstGeom prst="rect">
              <a:avLst/>
            </a:prstGeom>
            <a:ln>
              <a:noFill/>
            </a:ln>
          </p:spPr>
        </p:pic>
        <p:sp>
          <p:nvSpPr>
            <p:cNvPr id="36" name="Rectangle 35"/>
            <p:cNvSpPr/>
            <p:nvPr/>
          </p:nvSpPr>
          <p:spPr>
            <a:xfrm>
              <a:off x="4572000" y="2905252"/>
              <a:ext cx="1316648" cy="1804296"/>
            </a:xfrm>
            <a:prstGeom prst="rect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34"/>
          <p:cNvGrpSpPr/>
          <p:nvPr/>
        </p:nvGrpSpPr>
        <p:grpSpPr>
          <a:xfrm>
            <a:off x="416809" y="3482400"/>
            <a:ext cx="1316648" cy="1804296"/>
            <a:chOff x="2089057" y="3609400"/>
            <a:chExt cx="1316648" cy="1804296"/>
          </a:xfrm>
        </p:grpSpPr>
        <p:pic>
          <p:nvPicPr>
            <p:cNvPr id="30" name="Picture 29" descr="cluster1_1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89057" y="3609400"/>
              <a:ext cx="1316648" cy="1804296"/>
            </a:xfrm>
            <a:prstGeom prst="rect">
              <a:avLst/>
            </a:prstGeom>
            <a:ln>
              <a:noFill/>
            </a:ln>
          </p:spPr>
        </p:pic>
        <p:sp>
          <p:nvSpPr>
            <p:cNvPr id="34" name="Rectangle 33"/>
            <p:cNvSpPr/>
            <p:nvPr/>
          </p:nvSpPr>
          <p:spPr>
            <a:xfrm>
              <a:off x="2089057" y="3609400"/>
              <a:ext cx="1316648" cy="1804296"/>
            </a:xfrm>
            <a:prstGeom prst="rect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 51"/>
          <p:cNvSpPr/>
          <p:nvPr/>
        </p:nvSpPr>
        <p:spPr>
          <a:xfrm>
            <a:off x="4172615" y="2977518"/>
            <a:ext cx="1316648" cy="1804296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47"/>
          <p:cNvGrpSpPr/>
          <p:nvPr/>
        </p:nvGrpSpPr>
        <p:grpSpPr>
          <a:xfrm>
            <a:off x="3736155" y="3235900"/>
            <a:ext cx="1316648" cy="1804296"/>
            <a:chOff x="4269276" y="3787200"/>
            <a:chExt cx="1316648" cy="1804296"/>
          </a:xfrm>
        </p:grpSpPr>
        <p:pic>
          <p:nvPicPr>
            <p:cNvPr id="43" name="Picture 42" descr="cluster2_1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69276" y="3787200"/>
              <a:ext cx="1316648" cy="1804296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4269276" y="3787200"/>
              <a:ext cx="1316648" cy="1804296"/>
            </a:xfrm>
            <a:prstGeom prst="rect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57"/>
          <p:cNvGrpSpPr/>
          <p:nvPr/>
        </p:nvGrpSpPr>
        <p:grpSpPr>
          <a:xfrm>
            <a:off x="6939724" y="3081568"/>
            <a:ext cx="1316648" cy="1810391"/>
            <a:chOff x="6876224" y="3843568"/>
            <a:chExt cx="1316648" cy="1810391"/>
          </a:xfrm>
        </p:grpSpPr>
        <p:pic>
          <p:nvPicPr>
            <p:cNvPr id="54" name="Picture 53" descr="cluster3_1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76224" y="3843568"/>
              <a:ext cx="1316648" cy="1810391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6876224" y="3843568"/>
              <a:ext cx="1316648" cy="1804296"/>
            </a:xfrm>
            <a:prstGeom prst="rect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Rectangle 6"/>
          <p:cNvSpPr>
            <a:spLocks noChangeArrowheads="1"/>
          </p:cNvSpPr>
          <p:nvPr/>
        </p:nvSpPr>
        <p:spPr bwMode="auto">
          <a:xfrm>
            <a:off x="1413115" y="5400645"/>
            <a:ext cx="11006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 smtClean="0">
                <a:latin typeface="Calibri" pitchFamily="-110" charset="0"/>
              </a:rPr>
              <a:t>Cluster 1</a:t>
            </a:r>
            <a:endParaRPr lang="en-US" sz="2000" dirty="0">
              <a:latin typeface="Calibri" pitchFamily="-110" charset="0"/>
            </a:endParaRPr>
          </a:p>
        </p:txBody>
      </p:sp>
      <p:sp>
        <p:nvSpPr>
          <p:cNvPr id="65" name="Rectangle 6"/>
          <p:cNvSpPr>
            <a:spLocks noChangeArrowheads="1"/>
          </p:cNvSpPr>
          <p:nvPr/>
        </p:nvSpPr>
        <p:spPr bwMode="auto">
          <a:xfrm>
            <a:off x="4351978" y="5400645"/>
            <a:ext cx="11006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 smtClean="0">
                <a:latin typeface="Calibri" pitchFamily="-110" charset="0"/>
              </a:rPr>
              <a:t>Cluster 2</a:t>
            </a:r>
            <a:endParaRPr lang="en-US" sz="2000" dirty="0">
              <a:latin typeface="Calibri" pitchFamily="-110" charset="0"/>
            </a:endParaRPr>
          </a:p>
        </p:txBody>
      </p:sp>
      <p:sp>
        <p:nvSpPr>
          <p:cNvPr id="66" name="Rectangle 6"/>
          <p:cNvSpPr>
            <a:spLocks noChangeArrowheads="1"/>
          </p:cNvSpPr>
          <p:nvPr/>
        </p:nvSpPr>
        <p:spPr bwMode="auto">
          <a:xfrm>
            <a:off x="7290841" y="5400645"/>
            <a:ext cx="11006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 smtClean="0">
                <a:latin typeface="Calibri" pitchFamily="-110" charset="0"/>
              </a:rPr>
              <a:t>Cluster 3</a:t>
            </a:r>
            <a:endParaRPr lang="en-US" sz="2000" dirty="0">
              <a:latin typeface="Calibri" pitchFamily="-110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609155" y="1612900"/>
            <a:ext cx="687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>
                <a:latin typeface="Calibri" pitchFamily="-110" charset="0"/>
              </a:rPr>
              <a:t>k</a:t>
            </a:r>
            <a:r>
              <a:rPr lang="en-US" sz="2000" i="1" dirty="0" smtClean="0">
                <a:latin typeface="Calibri" pitchFamily="-110" charset="0"/>
              </a:rPr>
              <a:t> </a:t>
            </a:r>
            <a:r>
              <a:rPr lang="en-US" sz="2000" dirty="0" smtClean="0">
                <a:latin typeface="Calibri" pitchFamily="-110" charset="0"/>
              </a:rPr>
              <a:t>= 3</a:t>
            </a:r>
            <a:endParaRPr lang="en-US" sz="2000" dirty="0"/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cluster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225" y="1664172"/>
            <a:ext cx="6254750" cy="4705376"/>
          </a:xfrm>
          <a:prstGeom prst="rect">
            <a:avLst/>
          </a:prstGeom>
        </p:spPr>
      </p:pic>
      <p:sp>
        <p:nvSpPr>
          <p:cNvPr id="31756" name="Rectangle 18"/>
          <p:cNvSpPr>
            <a:spLocks noChangeArrowheads="1"/>
          </p:cNvSpPr>
          <p:nvPr/>
        </p:nvSpPr>
        <p:spPr bwMode="auto">
          <a:xfrm>
            <a:off x="457622" y="1192243"/>
            <a:ext cx="82914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alibri" pitchFamily="-106" charset="0"/>
              </a:rPr>
              <a:t>4. Interactive cluster visualization</a:t>
            </a:r>
            <a:r>
              <a:rPr lang="en-US" sz="2000" dirty="0" smtClean="0">
                <a:latin typeface="Calibri" pitchFamily="-106" charset="0"/>
              </a:rPr>
              <a:t> - data </a:t>
            </a:r>
            <a:r>
              <a:rPr lang="en-US" sz="2000" dirty="0">
                <a:latin typeface="Calibri" pitchFamily="-106" charset="0"/>
              </a:rPr>
              <a:t>from</a:t>
            </a:r>
            <a:r>
              <a:rPr lang="en-US" sz="2000" dirty="0" smtClean="0">
                <a:latin typeface="Calibri" pitchFamily="-106" charset="0"/>
              </a:rPr>
              <a:t> human H1 </a:t>
            </a:r>
            <a:r>
              <a:rPr lang="en-US" sz="2000" dirty="0">
                <a:latin typeface="Calibri" pitchFamily="-106" charset="0"/>
              </a:rPr>
              <a:t>e</a:t>
            </a:r>
            <a:r>
              <a:rPr lang="en-US" sz="2000" dirty="0" smtClean="0">
                <a:latin typeface="Calibri" pitchFamily="-106" charset="0"/>
              </a:rPr>
              <a:t>mbryonic </a:t>
            </a:r>
            <a:r>
              <a:rPr lang="en-US" sz="2000" dirty="0">
                <a:latin typeface="Calibri" pitchFamily="-106" charset="0"/>
              </a:rPr>
              <a:t>s</a:t>
            </a:r>
            <a:r>
              <a:rPr lang="en-US" sz="2000" dirty="0" smtClean="0">
                <a:latin typeface="Calibri" pitchFamily="-106" charset="0"/>
              </a:rPr>
              <a:t>tem </a:t>
            </a:r>
            <a:r>
              <a:rPr lang="en-US" sz="2000" dirty="0">
                <a:latin typeface="Calibri" pitchFamily="-106" charset="0"/>
              </a:rPr>
              <a:t>c</a:t>
            </a:r>
            <a:r>
              <a:rPr lang="en-US" sz="2000" dirty="0" smtClean="0">
                <a:latin typeface="Calibri" pitchFamily="-106" charset="0"/>
              </a:rPr>
              <a:t>ells</a:t>
            </a:r>
            <a:endParaRPr lang="en-US" sz="2000" dirty="0">
              <a:latin typeface="Calibri" pitchFamily="-10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0025" y="1664172"/>
            <a:ext cx="6254750" cy="4705376"/>
          </a:xfrm>
          <a:prstGeom prst="rect">
            <a:avLst/>
          </a:prstGeom>
          <a:noFill/>
          <a:ln w="19050" cap="flat" cmpd="sng" algn="ctr">
            <a:solidFill>
              <a:srgbClr val="40404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51" name="Text Box 11"/>
          <p:cNvSpPr txBox="1">
            <a:spLocks noChangeArrowheads="1"/>
          </p:cNvSpPr>
          <p:nvPr/>
        </p:nvSpPr>
        <p:spPr bwMode="auto">
          <a:xfrm>
            <a:off x="457622" y="2195134"/>
            <a:ext cx="1992853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solidFill>
                  <a:srgbClr val="373737"/>
                </a:solidFill>
                <a:latin typeface="Calibri" pitchFamily="-106" charset="0"/>
              </a:rPr>
              <a:t>CLUSTER DISPLAY</a:t>
            </a: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457622" y="3805931"/>
            <a:ext cx="2121093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solidFill>
                  <a:srgbClr val="373737"/>
                </a:solidFill>
                <a:latin typeface="Calibri" pitchFamily="-106" charset="0"/>
              </a:rPr>
              <a:t>REGION BROWSER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16700" y="6331448"/>
            <a:ext cx="121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screenshot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cluster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225" y="1664172"/>
            <a:ext cx="6254750" cy="47053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70025" y="1664172"/>
            <a:ext cx="6254750" cy="4705376"/>
          </a:xfrm>
          <a:prstGeom prst="rect">
            <a:avLst/>
          </a:prstGeom>
          <a:noFill/>
          <a:ln w="19050" cap="flat" cmpd="sng" algn="ctr">
            <a:solidFill>
              <a:srgbClr val="40404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16700" y="6331448"/>
            <a:ext cx="121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screenshot</a:t>
            </a:r>
            <a:endParaRPr lang="en-US" dirty="0"/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457622" y="1192243"/>
            <a:ext cx="82914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alibri" pitchFamily="-106" charset="0"/>
              </a:rPr>
              <a:t>4. Interactive cluster visualization</a:t>
            </a:r>
            <a:r>
              <a:rPr lang="en-US" sz="2000" dirty="0" smtClean="0">
                <a:latin typeface="Calibri" pitchFamily="-106" charset="0"/>
              </a:rPr>
              <a:t> - data </a:t>
            </a:r>
            <a:r>
              <a:rPr lang="en-US" sz="2000" dirty="0">
                <a:latin typeface="Calibri" pitchFamily="-106" charset="0"/>
              </a:rPr>
              <a:t>from</a:t>
            </a:r>
            <a:r>
              <a:rPr lang="en-US" sz="2000" dirty="0" smtClean="0">
                <a:latin typeface="Calibri" pitchFamily="-106" charset="0"/>
              </a:rPr>
              <a:t> human H1 </a:t>
            </a:r>
            <a:r>
              <a:rPr lang="en-US" sz="2000" dirty="0">
                <a:latin typeface="Calibri" pitchFamily="-106" charset="0"/>
              </a:rPr>
              <a:t>e</a:t>
            </a:r>
            <a:r>
              <a:rPr lang="en-US" sz="2000" dirty="0" smtClean="0">
                <a:latin typeface="Calibri" pitchFamily="-106" charset="0"/>
              </a:rPr>
              <a:t>mbryonic </a:t>
            </a:r>
            <a:r>
              <a:rPr lang="en-US" sz="2000" dirty="0">
                <a:latin typeface="Calibri" pitchFamily="-106" charset="0"/>
              </a:rPr>
              <a:t>s</a:t>
            </a:r>
            <a:r>
              <a:rPr lang="en-US" sz="2000" dirty="0" smtClean="0">
                <a:latin typeface="Calibri" pitchFamily="-106" charset="0"/>
              </a:rPr>
              <a:t>tem </a:t>
            </a:r>
            <a:r>
              <a:rPr lang="en-US" sz="2000" dirty="0">
                <a:latin typeface="Calibri" pitchFamily="-106" charset="0"/>
              </a:rPr>
              <a:t>c</a:t>
            </a:r>
            <a:r>
              <a:rPr lang="en-US" sz="2000" dirty="0" smtClean="0">
                <a:latin typeface="Calibri" pitchFamily="-106" charset="0"/>
              </a:rPr>
              <a:t>ells</a:t>
            </a:r>
            <a:endParaRPr lang="en-US" sz="2000" dirty="0">
              <a:latin typeface="Calibri" pitchFamily="-106" charset="0"/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3912237" y="1230531"/>
            <a:ext cx="5256526" cy="4185690"/>
            <a:chOff x="3912237" y="1230531"/>
            <a:chExt cx="5256526" cy="4185690"/>
          </a:xfrm>
        </p:grpSpPr>
        <p:pic>
          <p:nvPicPr>
            <p:cNvPr id="9" name="Picture 8" descr="uscs_spark_exampl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12237" y="1230531"/>
              <a:ext cx="5256526" cy="418569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912237" y="1243237"/>
              <a:ext cx="5256526" cy="4167394"/>
            </a:xfrm>
            <a:prstGeom prst="rect">
              <a:avLst/>
            </a:prstGeom>
            <a:noFill/>
            <a:ln w="25400" cap="flat" cmpd="sng" algn="ctr">
              <a:solidFill>
                <a:srgbClr val="40404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Bent Arrow 12"/>
          <p:cNvSpPr/>
          <p:nvPr/>
        </p:nvSpPr>
        <p:spPr>
          <a:xfrm rot="16200000" flipV="1">
            <a:off x="6684217" y="5063281"/>
            <a:ext cx="947637" cy="131127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563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89700" y="5873216"/>
            <a:ext cx="983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hyperlink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cluster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225" y="1664172"/>
            <a:ext cx="6254750" cy="4705376"/>
          </a:xfrm>
          <a:prstGeom prst="rect">
            <a:avLst/>
          </a:prstGeom>
        </p:spPr>
      </p:pic>
      <p:sp>
        <p:nvSpPr>
          <p:cNvPr id="31756" name="Rectangle 18"/>
          <p:cNvSpPr>
            <a:spLocks noChangeArrowheads="1"/>
          </p:cNvSpPr>
          <p:nvPr/>
        </p:nvSpPr>
        <p:spPr bwMode="auto">
          <a:xfrm>
            <a:off x="457622" y="1192243"/>
            <a:ext cx="82914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alibri" pitchFamily="-106" charset="0"/>
              </a:rPr>
              <a:t>4. Interactive cluster visualization</a:t>
            </a:r>
            <a:r>
              <a:rPr lang="en-US" sz="2000" dirty="0" smtClean="0">
                <a:latin typeface="Calibri" pitchFamily="-106" charset="0"/>
              </a:rPr>
              <a:t> - data </a:t>
            </a:r>
            <a:r>
              <a:rPr lang="en-US" sz="2000" dirty="0">
                <a:latin typeface="Calibri" pitchFamily="-106" charset="0"/>
              </a:rPr>
              <a:t>from</a:t>
            </a:r>
            <a:r>
              <a:rPr lang="en-US" sz="2000" dirty="0" smtClean="0">
                <a:latin typeface="Calibri" pitchFamily="-106" charset="0"/>
              </a:rPr>
              <a:t> human H1 </a:t>
            </a:r>
            <a:r>
              <a:rPr lang="en-US" sz="2000" dirty="0">
                <a:latin typeface="Calibri" pitchFamily="-106" charset="0"/>
              </a:rPr>
              <a:t>e</a:t>
            </a:r>
            <a:r>
              <a:rPr lang="en-US" sz="2000" dirty="0" smtClean="0">
                <a:latin typeface="Calibri" pitchFamily="-106" charset="0"/>
              </a:rPr>
              <a:t>mbryonic </a:t>
            </a:r>
            <a:r>
              <a:rPr lang="en-US" sz="2000" dirty="0">
                <a:latin typeface="Calibri" pitchFamily="-106" charset="0"/>
              </a:rPr>
              <a:t>s</a:t>
            </a:r>
            <a:r>
              <a:rPr lang="en-US" sz="2000" dirty="0" smtClean="0">
                <a:latin typeface="Calibri" pitchFamily="-106" charset="0"/>
              </a:rPr>
              <a:t>tem </a:t>
            </a:r>
            <a:r>
              <a:rPr lang="en-US" sz="2000" dirty="0">
                <a:latin typeface="Calibri" pitchFamily="-106" charset="0"/>
              </a:rPr>
              <a:t>c</a:t>
            </a:r>
            <a:r>
              <a:rPr lang="en-US" sz="2000" dirty="0" smtClean="0">
                <a:latin typeface="Calibri" pitchFamily="-106" charset="0"/>
              </a:rPr>
              <a:t>ells</a:t>
            </a:r>
            <a:endParaRPr lang="en-US" sz="2000" dirty="0">
              <a:latin typeface="Calibri" pitchFamily="-10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0025" y="1664172"/>
            <a:ext cx="6254750" cy="4705376"/>
          </a:xfrm>
          <a:prstGeom prst="rect">
            <a:avLst/>
          </a:prstGeom>
          <a:noFill/>
          <a:ln w="19050" cap="flat" cmpd="sng" algn="ctr">
            <a:solidFill>
              <a:srgbClr val="40404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16700" y="6331448"/>
            <a:ext cx="121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screenshot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172200" y="3289300"/>
            <a:ext cx="702242" cy="688141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5809285" y="2943592"/>
            <a:ext cx="1362701" cy="894613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74442" y="3977441"/>
            <a:ext cx="2121494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activating + silencing </a:t>
            </a:r>
          </a:p>
          <a:p>
            <a:r>
              <a:rPr lang="en-US" dirty="0" smtClean="0"/>
              <a:t>modifications: </a:t>
            </a:r>
          </a:p>
          <a:p>
            <a:r>
              <a:rPr lang="en-US" dirty="0" smtClean="0"/>
              <a:t>“poised”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609725" y="3340099"/>
            <a:ext cx="5070475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609725" y="2785747"/>
            <a:ext cx="5070475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61089" y="2959100"/>
            <a:ext cx="74218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Do these clusters have functional meaning?</a:t>
            </a:r>
            <a:endParaRPr lang="en-US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6" name="Rectangle 18"/>
          <p:cNvSpPr>
            <a:spLocks noChangeArrowheads="1"/>
          </p:cNvSpPr>
          <p:nvPr/>
        </p:nvSpPr>
        <p:spPr bwMode="auto">
          <a:xfrm>
            <a:off x="457622" y="1192243"/>
            <a:ext cx="39567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alibri" pitchFamily="-106" charset="0"/>
              </a:rPr>
              <a:t>5</a:t>
            </a:r>
            <a:r>
              <a:rPr lang="en-US" sz="2000" dirty="0" smtClean="0">
                <a:latin typeface="Calibri" pitchFamily="-106" charset="0"/>
              </a:rPr>
              <a:t>. </a:t>
            </a:r>
            <a:r>
              <a:rPr lang="en-US" sz="2000" dirty="0">
                <a:latin typeface="Calibri" pitchFamily="-106" charset="0"/>
              </a:rPr>
              <a:t>Interactive</a:t>
            </a:r>
            <a:r>
              <a:rPr lang="en-US" sz="2000" dirty="0" smtClean="0">
                <a:latin typeface="Calibri" pitchFamily="-106" charset="0"/>
              </a:rPr>
              <a:t> gene ontology analysis</a:t>
            </a:r>
            <a:endParaRPr lang="en-US" sz="2000" dirty="0">
              <a:latin typeface="Calibri" pitchFamily="-10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6700" y="6331448"/>
            <a:ext cx="121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screenshot</a:t>
            </a:r>
            <a:endParaRPr lang="en-US" dirty="0"/>
          </a:p>
        </p:txBody>
      </p:sp>
      <p:pic>
        <p:nvPicPr>
          <p:cNvPr id="10" name="Picture 9" descr="GO_analysi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866" y="1638772"/>
            <a:ext cx="6323439" cy="42192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70025" y="1664172"/>
            <a:ext cx="6254750" cy="4705376"/>
          </a:xfrm>
          <a:prstGeom prst="rect">
            <a:avLst/>
          </a:prstGeom>
          <a:noFill/>
          <a:ln w="19050" cap="flat" cmpd="sng" algn="ctr">
            <a:solidFill>
              <a:srgbClr val="40404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6" name="Rectangle 18"/>
          <p:cNvSpPr>
            <a:spLocks noChangeArrowheads="1"/>
          </p:cNvSpPr>
          <p:nvPr/>
        </p:nvSpPr>
        <p:spPr bwMode="auto">
          <a:xfrm>
            <a:off x="457622" y="1192243"/>
            <a:ext cx="39567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alibri" pitchFamily="-106" charset="0"/>
              </a:rPr>
              <a:t>5</a:t>
            </a:r>
            <a:r>
              <a:rPr lang="en-US" sz="2000" dirty="0" smtClean="0">
                <a:latin typeface="Calibri" pitchFamily="-106" charset="0"/>
              </a:rPr>
              <a:t>. </a:t>
            </a:r>
            <a:r>
              <a:rPr lang="en-US" sz="2000" dirty="0">
                <a:latin typeface="Calibri" pitchFamily="-106" charset="0"/>
              </a:rPr>
              <a:t>Interactive</a:t>
            </a:r>
            <a:r>
              <a:rPr lang="en-US" sz="2000" dirty="0" smtClean="0">
                <a:latin typeface="Calibri" pitchFamily="-106" charset="0"/>
              </a:rPr>
              <a:t> gene ontology analysis</a:t>
            </a:r>
            <a:endParaRPr lang="en-US" sz="2000" dirty="0">
              <a:latin typeface="Calibri" pitchFamily="-106" charset="0"/>
            </a:endParaRPr>
          </a:p>
        </p:txBody>
      </p:sp>
      <p:pic>
        <p:nvPicPr>
          <p:cNvPr id="10" name="Picture 9" descr="GO_analysi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866" y="1638772"/>
            <a:ext cx="6323439" cy="42192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70025" y="1664172"/>
            <a:ext cx="6254750" cy="4705376"/>
          </a:xfrm>
          <a:prstGeom prst="rect">
            <a:avLst/>
          </a:prstGeom>
          <a:noFill/>
          <a:ln w="19050" cap="flat" cmpd="sng" algn="ctr">
            <a:solidFill>
              <a:srgbClr val="40404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GO_DAVID_cr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657" y="1955800"/>
            <a:ext cx="6190743" cy="4621044"/>
          </a:xfrm>
          <a:prstGeom prst="rect">
            <a:avLst/>
          </a:prstGeom>
          <a:ln w="12700" cap="flat" cmpd="sng" algn="ctr">
            <a:solidFill>
              <a:srgbClr val="40404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6" name="Rectangle 18"/>
          <p:cNvSpPr>
            <a:spLocks noChangeArrowheads="1"/>
          </p:cNvSpPr>
          <p:nvPr/>
        </p:nvSpPr>
        <p:spPr bwMode="auto">
          <a:xfrm>
            <a:off x="457622" y="1192243"/>
            <a:ext cx="39567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alibri" pitchFamily="-106" charset="0"/>
              </a:rPr>
              <a:t>5</a:t>
            </a:r>
            <a:r>
              <a:rPr lang="en-US" sz="2000" dirty="0" smtClean="0">
                <a:latin typeface="Calibri" pitchFamily="-106" charset="0"/>
              </a:rPr>
              <a:t>. </a:t>
            </a:r>
            <a:r>
              <a:rPr lang="en-US" sz="2000" dirty="0">
                <a:latin typeface="Calibri" pitchFamily="-106" charset="0"/>
              </a:rPr>
              <a:t>Interactive</a:t>
            </a:r>
            <a:r>
              <a:rPr lang="en-US" sz="2000" dirty="0" smtClean="0">
                <a:latin typeface="Calibri" pitchFamily="-106" charset="0"/>
              </a:rPr>
              <a:t> gene ontology analysis</a:t>
            </a:r>
            <a:endParaRPr lang="en-US" sz="2000" dirty="0">
              <a:latin typeface="Calibri" pitchFamily="-10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6700" y="6331448"/>
            <a:ext cx="121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screenshot</a:t>
            </a:r>
            <a:endParaRPr lang="en-US" dirty="0"/>
          </a:p>
        </p:txBody>
      </p:sp>
      <p:pic>
        <p:nvPicPr>
          <p:cNvPr id="10" name="Picture 9" descr="GO_analysi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866" y="1638772"/>
            <a:ext cx="6323439" cy="42192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70025" y="1664172"/>
            <a:ext cx="6254750" cy="4705376"/>
          </a:xfrm>
          <a:prstGeom prst="rect">
            <a:avLst/>
          </a:prstGeom>
          <a:noFill/>
          <a:ln w="19050" cap="flat" cmpd="sng" algn="ctr">
            <a:solidFill>
              <a:srgbClr val="40404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GO_analysis_results_cr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257" y="1955800"/>
            <a:ext cx="6212680" cy="4660438"/>
          </a:xfrm>
          <a:prstGeom prst="rect">
            <a:avLst/>
          </a:prstGeom>
          <a:ln w="12700" cap="flat" cmpd="sng" algn="ctr">
            <a:solidFill>
              <a:srgbClr val="40404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6871" y="1368033"/>
            <a:ext cx="54206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2400" b="1" dirty="0" smtClean="0"/>
              <a:t>The challenges of having so much data</a:t>
            </a:r>
          </a:p>
          <a:p>
            <a:pPr algn="dist"/>
            <a:endParaRPr lang="en-US" sz="2400" b="1" dirty="0" smtClean="0"/>
          </a:p>
          <a:p>
            <a:pPr algn="dist"/>
            <a:r>
              <a:rPr lang="en-US" dirty="0" smtClean="0"/>
              <a:t>Most challenging of all, it will be of critical importance to develop meta-analyses and statistical analysis tools that integrate across disparate data types, … </a:t>
            </a:r>
          </a:p>
          <a:p>
            <a:pPr algn="dist"/>
            <a:r>
              <a:rPr lang="en-US" dirty="0" smtClean="0"/>
              <a:t>… thereby enable researchers to collectively interpret these data for all samples in a study and to form testable hypotheses from this discovery phase.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82638" y="4388435"/>
            <a:ext cx="29448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- Elaine </a:t>
            </a:r>
            <a:r>
              <a:rPr lang="en-US" sz="1600" dirty="0" err="1" smtClean="0"/>
              <a:t>Mardis</a:t>
            </a:r>
            <a:endParaRPr lang="en-US" sz="1600" dirty="0" smtClean="0"/>
          </a:p>
          <a:p>
            <a:r>
              <a:rPr lang="en-US" sz="1600" dirty="0" smtClean="0"/>
              <a:t>  Anticipating the $1,000 genome</a:t>
            </a:r>
          </a:p>
        </p:txBody>
      </p:sp>
      <p:sp>
        <p:nvSpPr>
          <p:cNvPr id="6" name="Rectangle 5"/>
          <p:cNvSpPr/>
          <p:nvPr/>
        </p:nvSpPr>
        <p:spPr>
          <a:xfrm>
            <a:off x="1188061" y="5839826"/>
            <a:ext cx="6954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/>
            <a:r>
              <a:rPr lang="en-US" sz="2400" b="1" dirty="0" smtClean="0"/>
              <a:t>Data visualization will be a key player in this domain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72534" y="2556757"/>
            <a:ext cx="8398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Do these clusters have distinct gene expression patterns?</a:t>
            </a:r>
            <a:endParaRPr lang="en-US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6" name="Rectangle 18"/>
          <p:cNvSpPr>
            <a:spLocks noChangeArrowheads="1"/>
          </p:cNvSpPr>
          <p:nvPr/>
        </p:nvSpPr>
        <p:spPr bwMode="auto">
          <a:xfrm>
            <a:off x="457622" y="1192243"/>
            <a:ext cx="28788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alibri" pitchFamily="-106" charset="0"/>
              </a:rPr>
              <a:t>6</a:t>
            </a:r>
            <a:r>
              <a:rPr lang="en-US" sz="2000" dirty="0" smtClean="0">
                <a:latin typeface="Calibri" pitchFamily="-106" charset="0"/>
              </a:rPr>
              <a:t>. Interactive data overlay</a:t>
            </a:r>
            <a:endParaRPr lang="en-US" sz="2000" dirty="0">
              <a:latin typeface="Calibri" pitchFamily="-10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6700" y="6331448"/>
            <a:ext cx="121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screenshot</a:t>
            </a:r>
            <a:endParaRPr lang="en-US" dirty="0"/>
          </a:p>
        </p:txBody>
      </p:sp>
      <p:pic>
        <p:nvPicPr>
          <p:cNvPr id="9" name="Picture 8" descr="overlay_men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866" y="1659666"/>
            <a:ext cx="6274909" cy="25991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53239" y="1664172"/>
            <a:ext cx="6271535" cy="4705376"/>
          </a:xfrm>
          <a:prstGeom prst="rect">
            <a:avLst/>
          </a:prstGeom>
          <a:noFill/>
          <a:ln w="19050" cap="flat" cmpd="sng" algn="ctr">
            <a:solidFill>
              <a:srgbClr val="40404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_load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025" y="1664172"/>
            <a:ext cx="6254750" cy="48089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16700" y="6331448"/>
            <a:ext cx="121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screenshot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70025" y="1664172"/>
            <a:ext cx="6254750" cy="4705376"/>
          </a:xfrm>
          <a:prstGeom prst="rect">
            <a:avLst/>
          </a:prstGeom>
          <a:noFill/>
          <a:ln w="19050" cap="flat" cmpd="sng" algn="ctr">
            <a:solidFill>
              <a:srgbClr val="40404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457622" y="1192243"/>
            <a:ext cx="28788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alibri" pitchFamily="-106" charset="0"/>
              </a:rPr>
              <a:t>6</a:t>
            </a:r>
            <a:r>
              <a:rPr lang="en-US" sz="2000" dirty="0" smtClean="0">
                <a:latin typeface="Calibri" pitchFamily="-106" charset="0"/>
              </a:rPr>
              <a:t>. </a:t>
            </a:r>
            <a:r>
              <a:rPr lang="en-US" sz="2000" dirty="0">
                <a:latin typeface="Calibri" pitchFamily="-106" charset="0"/>
              </a:rPr>
              <a:t>Interactive</a:t>
            </a:r>
            <a:r>
              <a:rPr lang="en-US" sz="2000" dirty="0" smtClean="0">
                <a:latin typeface="Calibri" pitchFamily="-106" charset="0"/>
              </a:rPr>
              <a:t> data overlay</a:t>
            </a:r>
            <a:endParaRPr lang="en-US" sz="2000" dirty="0">
              <a:latin typeface="Calibri" pitchFamily="-106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616700" y="6331448"/>
            <a:ext cx="121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screenshot</a:t>
            </a:r>
            <a:endParaRPr lang="en-US" dirty="0"/>
          </a:p>
        </p:txBody>
      </p:sp>
      <p:pic>
        <p:nvPicPr>
          <p:cNvPr id="12" name="Picture 11" descr="overlay_dat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025" y="1664171"/>
            <a:ext cx="6254750" cy="25972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70025" y="1664172"/>
            <a:ext cx="6254750" cy="4705376"/>
          </a:xfrm>
          <a:prstGeom prst="rect">
            <a:avLst/>
          </a:prstGeom>
          <a:noFill/>
          <a:ln w="19050" cap="flat" cmpd="sng" algn="ctr">
            <a:solidFill>
              <a:srgbClr val="40404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457622" y="1192243"/>
            <a:ext cx="28788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alibri" pitchFamily="-106" charset="0"/>
              </a:rPr>
              <a:t>6</a:t>
            </a:r>
            <a:r>
              <a:rPr lang="en-US" sz="2000" dirty="0" smtClean="0">
                <a:latin typeface="Calibri" pitchFamily="-106" charset="0"/>
              </a:rPr>
              <a:t>. </a:t>
            </a:r>
            <a:r>
              <a:rPr lang="en-US" sz="2000" dirty="0">
                <a:latin typeface="Calibri" pitchFamily="-106" charset="0"/>
              </a:rPr>
              <a:t>Interactive</a:t>
            </a:r>
            <a:r>
              <a:rPr lang="en-US" sz="2000" dirty="0" smtClean="0">
                <a:latin typeface="Calibri" pitchFamily="-106" charset="0"/>
              </a:rPr>
              <a:t> data overlay</a:t>
            </a:r>
            <a:endParaRPr lang="en-US" sz="2000" dirty="0">
              <a:latin typeface="Calibri" pitchFamily="-106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616700" y="6331448"/>
            <a:ext cx="121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screenshot</a:t>
            </a:r>
            <a:endParaRPr lang="en-US" dirty="0"/>
          </a:p>
        </p:txBody>
      </p:sp>
      <p:pic>
        <p:nvPicPr>
          <p:cNvPr id="12" name="Picture 11" descr="overlay_dat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025" y="1664171"/>
            <a:ext cx="6254750" cy="25972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70025" y="1664172"/>
            <a:ext cx="6254750" cy="4705376"/>
          </a:xfrm>
          <a:prstGeom prst="rect">
            <a:avLst/>
          </a:prstGeom>
          <a:noFill/>
          <a:ln w="19050" cap="flat" cmpd="sng" algn="ctr">
            <a:solidFill>
              <a:srgbClr val="40404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457622" y="1192243"/>
            <a:ext cx="28788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alibri" pitchFamily="-106" charset="0"/>
              </a:rPr>
              <a:t>6</a:t>
            </a:r>
            <a:r>
              <a:rPr lang="en-US" sz="2000" dirty="0" smtClean="0">
                <a:latin typeface="Calibri" pitchFamily="-106" charset="0"/>
              </a:rPr>
              <a:t>. </a:t>
            </a:r>
            <a:r>
              <a:rPr lang="en-US" sz="2000" dirty="0">
                <a:latin typeface="Calibri" pitchFamily="-106" charset="0"/>
              </a:rPr>
              <a:t>Interactive</a:t>
            </a:r>
            <a:r>
              <a:rPr lang="en-US" sz="2000" dirty="0" smtClean="0">
                <a:latin typeface="Calibri" pitchFamily="-106" charset="0"/>
              </a:rPr>
              <a:t> data overlay</a:t>
            </a:r>
            <a:endParaRPr lang="en-US" sz="2000" dirty="0">
              <a:latin typeface="Calibri" pitchFamily="-10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1160" y="4173298"/>
            <a:ext cx="2623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Transcriptionally</a:t>
            </a:r>
            <a:r>
              <a:rPr lang="en-US" dirty="0" smtClean="0"/>
              <a:t>:     Active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31504" y="4146072"/>
            <a:ext cx="917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Inactive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3652549" y="4061356"/>
            <a:ext cx="311729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27"/>
          <p:cNvGrpSpPr/>
          <p:nvPr/>
        </p:nvGrpSpPr>
        <p:grpSpPr>
          <a:xfrm>
            <a:off x="4931829" y="3901232"/>
            <a:ext cx="1185338" cy="315195"/>
            <a:chOff x="4931829" y="3901232"/>
            <a:chExt cx="1185338" cy="315195"/>
          </a:xfrm>
        </p:grpSpPr>
        <p:cxnSp>
          <p:nvCxnSpPr>
            <p:cNvPr id="17" name="Straight Connector 16"/>
            <p:cNvCxnSpPr/>
            <p:nvPr/>
          </p:nvCxnSpPr>
          <p:spPr>
            <a:xfrm rot="5400000">
              <a:off x="5428048" y="4137701"/>
              <a:ext cx="155865" cy="1588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931829" y="4062151"/>
              <a:ext cx="1183749" cy="1588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6038440" y="3981836"/>
              <a:ext cx="155865" cy="1588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4854691" y="3978371"/>
              <a:ext cx="155865" cy="1588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325358" y="2959100"/>
            <a:ext cx="64932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How many clusters should I generate?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366000" y="6331448"/>
            <a:ext cx="121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screenshot</a:t>
            </a:r>
            <a:endParaRPr lang="en-US" dirty="0"/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457622" y="1192243"/>
            <a:ext cx="31879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alibri" pitchFamily="-106" charset="0"/>
              </a:rPr>
              <a:t>7</a:t>
            </a:r>
            <a:r>
              <a:rPr lang="en-US" sz="2000" dirty="0" smtClean="0">
                <a:latin typeface="Calibri" pitchFamily="-106" charset="0"/>
              </a:rPr>
              <a:t>. </a:t>
            </a:r>
            <a:r>
              <a:rPr lang="en-US" sz="2000" dirty="0">
                <a:latin typeface="Calibri" pitchFamily="-106" charset="0"/>
              </a:rPr>
              <a:t>Interactive</a:t>
            </a:r>
            <a:r>
              <a:rPr lang="en-US" sz="2000" dirty="0" smtClean="0">
                <a:latin typeface="Calibri" pitchFamily="-106" charset="0"/>
              </a:rPr>
              <a:t> cluster splitting</a:t>
            </a:r>
            <a:endParaRPr lang="en-US" sz="2000" dirty="0">
              <a:latin typeface="Calibri" pitchFamily="-106" charset="0"/>
            </a:endParaRPr>
          </a:p>
        </p:txBody>
      </p:sp>
      <p:pic>
        <p:nvPicPr>
          <p:cNvPr id="10" name="Picture 9" descr="split_comma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59" y="1664172"/>
            <a:ext cx="7964483" cy="39899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9759" y="1664172"/>
            <a:ext cx="7964484" cy="4667276"/>
          </a:xfrm>
          <a:prstGeom prst="rect">
            <a:avLst/>
          </a:prstGeom>
          <a:noFill/>
          <a:ln w="19050" cap="flat" cmpd="sng" algn="ctr">
            <a:solidFill>
              <a:srgbClr val="40404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457622" y="1192243"/>
            <a:ext cx="31879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alibri" pitchFamily="-106" charset="0"/>
              </a:rPr>
              <a:t>7</a:t>
            </a:r>
            <a:r>
              <a:rPr lang="en-US" sz="2000" dirty="0" smtClean="0">
                <a:latin typeface="Calibri" pitchFamily="-106" charset="0"/>
              </a:rPr>
              <a:t>. </a:t>
            </a:r>
            <a:r>
              <a:rPr lang="en-US" sz="2000" dirty="0">
                <a:latin typeface="Calibri" pitchFamily="-106" charset="0"/>
              </a:rPr>
              <a:t>Interactive</a:t>
            </a:r>
            <a:r>
              <a:rPr lang="en-US" sz="2000" dirty="0" smtClean="0">
                <a:latin typeface="Calibri" pitchFamily="-106" charset="0"/>
              </a:rPr>
              <a:t> cluster splitting</a:t>
            </a:r>
            <a:endParaRPr lang="en-US" sz="2000" dirty="0">
              <a:latin typeface="Calibri" pitchFamily="-106" charset="0"/>
            </a:endParaRPr>
          </a:p>
        </p:txBody>
      </p:sp>
      <p:pic>
        <p:nvPicPr>
          <p:cNvPr id="11" name="Picture 10" descr="split_in_progress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59" y="1664172"/>
            <a:ext cx="7964484" cy="28391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9759" y="1664172"/>
            <a:ext cx="7964484" cy="4667276"/>
          </a:xfrm>
          <a:prstGeom prst="rect">
            <a:avLst/>
          </a:prstGeom>
          <a:noFill/>
          <a:ln w="19050" cap="flat" cmpd="sng" algn="ctr">
            <a:solidFill>
              <a:srgbClr val="40404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366000" y="6331448"/>
            <a:ext cx="121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screenshot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457622" y="1192243"/>
            <a:ext cx="31879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alibri" pitchFamily="-106" charset="0"/>
              </a:rPr>
              <a:t>7</a:t>
            </a:r>
            <a:r>
              <a:rPr lang="en-US" sz="2000" dirty="0" smtClean="0">
                <a:latin typeface="Calibri" pitchFamily="-106" charset="0"/>
              </a:rPr>
              <a:t>. Interactive cluster splitting</a:t>
            </a:r>
            <a:endParaRPr lang="en-US" sz="2000" dirty="0">
              <a:latin typeface="Calibri" pitchFamily="-106" charset="0"/>
            </a:endParaRPr>
          </a:p>
        </p:txBody>
      </p:sp>
      <p:pic>
        <p:nvPicPr>
          <p:cNvPr id="10" name="Picture 9" descr="split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59" y="1664171"/>
            <a:ext cx="7964484" cy="40285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9759" y="1664172"/>
            <a:ext cx="7964484" cy="4667276"/>
          </a:xfrm>
          <a:prstGeom prst="rect">
            <a:avLst/>
          </a:prstGeom>
          <a:noFill/>
          <a:ln w="19050" cap="flat" cmpd="sng" algn="ctr">
            <a:solidFill>
              <a:srgbClr val="40404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366000" y="6331448"/>
            <a:ext cx="121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screenshot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457622" y="1192243"/>
            <a:ext cx="31879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alibri" pitchFamily="-106" charset="0"/>
              </a:rPr>
              <a:t>7</a:t>
            </a:r>
            <a:r>
              <a:rPr lang="en-US" sz="2000" dirty="0" smtClean="0">
                <a:latin typeface="Calibri" pitchFamily="-106" charset="0"/>
              </a:rPr>
              <a:t>. </a:t>
            </a:r>
            <a:r>
              <a:rPr lang="en-US" sz="2000" dirty="0">
                <a:latin typeface="Calibri" pitchFamily="-106" charset="0"/>
              </a:rPr>
              <a:t>Interactive</a:t>
            </a:r>
            <a:r>
              <a:rPr lang="en-US" sz="2000" dirty="0" smtClean="0">
                <a:latin typeface="Calibri" pitchFamily="-106" charset="0"/>
              </a:rPr>
              <a:t> cluster splitting</a:t>
            </a:r>
            <a:endParaRPr lang="en-US" sz="2000" dirty="0">
              <a:latin typeface="Calibri" pitchFamily="-106" charset="0"/>
            </a:endParaRPr>
          </a:p>
        </p:txBody>
      </p:sp>
      <p:pic>
        <p:nvPicPr>
          <p:cNvPr id="10" name="Picture 9" descr="split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59" y="1664171"/>
            <a:ext cx="7964484" cy="40285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9759" y="1664172"/>
            <a:ext cx="7964484" cy="4667276"/>
          </a:xfrm>
          <a:prstGeom prst="rect">
            <a:avLst/>
          </a:prstGeom>
          <a:noFill/>
          <a:ln w="19050" cap="flat" cmpd="sng" algn="ctr">
            <a:solidFill>
              <a:srgbClr val="40404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366000" y="6331448"/>
            <a:ext cx="121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screenshot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7000" y="3417887"/>
            <a:ext cx="4426199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97000" y="3007255"/>
            <a:ext cx="4426199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397000" y="3725333"/>
            <a:ext cx="4426199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C0504D"/>
                </a:solidFill>
                <a:latin typeface="Arial"/>
                <a:cs typeface="Arial"/>
              </a:rPr>
              <a:t>Why visualization?</a:t>
            </a:r>
            <a:endParaRPr lang="en-US" dirty="0">
              <a:solidFill>
                <a:srgbClr val="C0504D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840" y="1600200"/>
            <a:ext cx="7921676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3294" dirty="0" smtClean="0"/>
              <a:t>Data landscape is unknown</a:t>
            </a:r>
          </a:p>
          <a:p>
            <a:endParaRPr lang="en-US" dirty="0" smtClean="0"/>
          </a:p>
          <a:p>
            <a:pPr>
              <a:buClr>
                <a:schemeClr val="accent2"/>
              </a:buClr>
            </a:pPr>
            <a:r>
              <a:rPr lang="en-US" sz="2800" dirty="0" smtClean="0"/>
              <a:t>In the discovery phase, not yet clear where the interesting features lie or what they look like</a:t>
            </a:r>
          </a:p>
          <a:p>
            <a:pPr>
              <a:buClr>
                <a:schemeClr val="accent2"/>
              </a:buClr>
            </a:pPr>
            <a:endParaRPr lang="en-US" sz="2800" dirty="0" smtClean="0"/>
          </a:p>
          <a:p>
            <a:pPr>
              <a:buClr>
                <a:schemeClr val="accent2"/>
              </a:buClr>
            </a:pPr>
            <a:r>
              <a:rPr lang="en-US" sz="2800" dirty="0" smtClean="0"/>
              <a:t>Features are not sufficiently well defined to be extracted in a purely automated fashion</a:t>
            </a:r>
          </a:p>
          <a:p>
            <a:pPr>
              <a:buClr>
                <a:schemeClr val="accent2"/>
              </a:buClr>
            </a:pPr>
            <a:endParaRPr lang="en-US" sz="2800" dirty="0" smtClean="0"/>
          </a:p>
          <a:p>
            <a:pPr>
              <a:buClr>
                <a:schemeClr val="accent2"/>
              </a:buClr>
            </a:pPr>
            <a:r>
              <a:rPr lang="en-US" sz="2824" dirty="0" smtClean="0"/>
              <a:t>Visualization is a powerful approach in such cases:</a:t>
            </a:r>
          </a:p>
          <a:p>
            <a:pPr>
              <a:buNone/>
            </a:pPr>
            <a:r>
              <a:rPr lang="en-US" sz="2824" dirty="0" smtClean="0"/>
              <a:t>	Exploit our visual system and knowledge to identify biologically interesting data patterns and subsequently generalize</a:t>
            </a:r>
          </a:p>
        </p:txBody>
      </p:sp>
      <p:sp>
        <p:nvSpPr>
          <p:cNvPr id="5" name="Rectangle 4"/>
          <p:cNvSpPr/>
          <p:nvPr/>
        </p:nvSpPr>
        <p:spPr>
          <a:xfrm>
            <a:off x="474840" y="2243876"/>
            <a:ext cx="8451849" cy="3882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89968" y="2575985"/>
            <a:ext cx="77640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Where is my favorite gene?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What other genes have similar data patterns?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457622" y="1192243"/>
            <a:ext cx="29933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alibri" pitchFamily="-106" charset="0"/>
              </a:rPr>
              <a:t>8</a:t>
            </a:r>
            <a:r>
              <a:rPr lang="en-US" sz="2000" dirty="0" smtClean="0">
                <a:latin typeface="Calibri" pitchFamily="-106" charset="0"/>
              </a:rPr>
              <a:t>. Finding genes of interest</a:t>
            </a:r>
            <a:endParaRPr lang="en-US" sz="2000" dirty="0">
              <a:latin typeface="Calibri" pitchFamily="-106" charset="0"/>
            </a:endParaRPr>
          </a:p>
        </p:txBody>
      </p:sp>
      <p:pic>
        <p:nvPicPr>
          <p:cNvPr id="11" name="Picture 10" descr="key_word_searc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59" y="1664172"/>
            <a:ext cx="7964484" cy="40625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9759" y="1664172"/>
            <a:ext cx="7964484" cy="4667276"/>
          </a:xfrm>
          <a:prstGeom prst="rect">
            <a:avLst/>
          </a:prstGeom>
          <a:noFill/>
          <a:ln w="19050" cap="flat" cmpd="sng" algn="ctr">
            <a:solidFill>
              <a:srgbClr val="40404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366000" y="6331448"/>
            <a:ext cx="121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screenshot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457622" y="1192243"/>
            <a:ext cx="29933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2000" dirty="0">
                <a:latin typeface="Calibri" pitchFamily="-106" charset="0"/>
              </a:rPr>
              <a:t>8</a:t>
            </a:r>
            <a:r>
              <a:rPr lang="en-US" sz="2000" dirty="0" smtClean="0">
                <a:latin typeface="Calibri" pitchFamily="-106" charset="0"/>
              </a:rPr>
              <a:t>. Finding genes of interest</a:t>
            </a:r>
            <a:endParaRPr lang="en-US" sz="2000" dirty="0">
              <a:latin typeface="Calibri" pitchFamily="-106" charset="0"/>
            </a:endParaRPr>
          </a:p>
        </p:txBody>
      </p:sp>
      <p:pic>
        <p:nvPicPr>
          <p:cNvPr id="10" name="Picture 9" descr="key_word_search_resul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59" y="1664171"/>
            <a:ext cx="7964484" cy="43546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9759" y="1664172"/>
            <a:ext cx="7964484" cy="4667276"/>
          </a:xfrm>
          <a:prstGeom prst="rect">
            <a:avLst/>
          </a:prstGeom>
          <a:noFill/>
          <a:ln w="19050" cap="flat" cmpd="sng" algn="ctr">
            <a:solidFill>
              <a:srgbClr val="40404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366000" y="6331448"/>
            <a:ext cx="121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screenshot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-</a:t>
            </a:r>
            <a:r>
              <a:rPr lang="en-US" sz="4000" dirty="0">
                <a:solidFill>
                  <a:srgbClr val="C0504D"/>
                </a:solidFill>
                <a:latin typeface="Arial"/>
                <a:ea typeface="+mj-ea"/>
                <a:cs typeface="Arial"/>
              </a:rPr>
              <a:t> technical details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524467" y="2802345"/>
            <a:ext cx="3958907" cy="12019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-</a:t>
            </a:r>
            <a:r>
              <a:rPr lang="en-US" sz="4000" dirty="0">
                <a:solidFill>
                  <a:srgbClr val="C0504D"/>
                </a:solidFill>
                <a:latin typeface="Arial"/>
                <a:ea typeface="+mj-ea"/>
                <a:cs typeface="Arial"/>
              </a:rPr>
              <a:t> technical details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05139" y="1573475"/>
            <a:ext cx="160887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NUMBER OF CLUSTERS</a:t>
            </a:r>
          </a:p>
          <a:p>
            <a:pPr algn="ctr"/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(e.g. 5)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4802" y="4628691"/>
            <a:ext cx="191193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504D"/>
                </a:solidFill>
                <a:latin typeface="Arial"/>
                <a:cs typeface="Arial"/>
              </a:rPr>
              <a:t>OUTPUT FILES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04922" y="3223211"/>
            <a:ext cx="15993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DATA TABLE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7601" y="3223211"/>
            <a:ext cx="141603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CLUSTERS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15753" y="3223211"/>
            <a:ext cx="195003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Arial"/>
                <a:cs typeface="Arial"/>
              </a:rPr>
              <a:t>VISUALIZATION</a:t>
            </a:r>
          </a:p>
        </p:txBody>
      </p:sp>
      <p:cxnSp>
        <p:nvCxnSpPr>
          <p:cNvPr id="21" name="Straight Arrow Connector 20"/>
          <p:cNvCxnSpPr>
            <a:stCxn id="4" idx="3"/>
            <a:endCxn id="11" idx="1"/>
          </p:cNvCxnSpPr>
          <p:nvPr/>
        </p:nvCxnSpPr>
        <p:spPr>
          <a:xfrm>
            <a:off x="2300265" y="2479180"/>
            <a:ext cx="604657" cy="928697"/>
          </a:xfrm>
          <a:prstGeom prst="straightConnector1">
            <a:avLst/>
          </a:prstGeom>
          <a:ln w="25400" cap="rnd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3"/>
            <a:endCxn id="11" idx="1"/>
          </p:cNvCxnSpPr>
          <p:nvPr/>
        </p:nvCxnSpPr>
        <p:spPr>
          <a:xfrm>
            <a:off x="2146377" y="3403297"/>
            <a:ext cx="758545" cy="4580"/>
          </a:xfrm>
          <a:prstGeom prst="straightConnector1">
            <a:avLst/>
          </a:prstGeom>
          <a:ln w="25400" cap="rnd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" idx="3"/>
            <a:endCxn id="11" idx="1"/>
          </p:cNvCxnSpPr>
          <p:nvPr/>
        </p:nvCxnSpPr>
        <p:spPr>
          <a:xfrm flipV="1">
            <a:off x="2300264" y="3407877"/>
            <a:ext cx="604658" cy="919537"/>
          </a:xfrm>
          <a:prstGeom prst="straightConnector1">
            <a:avLst/>
          </a:prstGeom>
          <a:ln w="25400" cap="rnd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8244" y="2156014"/>
            <a:ext cx="176202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76092"/>
                </a:solidFill>
                <a:latin typeface="Arial"/>
                <a:cs typeface="Arial"/>
              </a:rPr>
              <a:t>DATA FILE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(wig or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bigWig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)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8244" y="3080131"/>
            <a:ext cx="160813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76092"/>
                </a:solidFill>
                <a:latin typeface="Arial"/>
                <a:cs typeface="Arial"/>
              </a:rPr>
              <a:t>REGION SET</a:t>
            </a:r>
          </a:p>
          <a:p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(GFF3)</a:t>
            </a:r>
            <a:endParaRPr lang="en-US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8243" y="4004248"/>
            <a:ext cx="176202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76092"/>
                </a:solidFill>
                <a:latin typeface="Arial"/>
                <a:cs typeface="Arial"/>
              </a:rPr>
              <a:t>BIN NUMBER</a:t>
            </a:r>
          </a:p>
          <a:p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(e.g. </a:t>
            </a:r>
            <a:r>
              <a:rPr lang="en-US" dirty="0" err="1" smtClean="0">
                <a:solidFill>
                  <a:srgbClr val="7F7F7F"/>
                </a:solidFill>
                <a:latin typeface="Arial"/>
                <a:cs typeface="Arial"/>
              </a:rPr>
              <a:t>b</a:t>
            </a:r>
            <a:r>
              <a:rPr lang="en-US" dirty="0" smtClean="0">
                <a:solidFill>
                  <a:srgbClr val="7F7F7F"/>
                </a:solidFill>
                <a:latin typeface="Arial"/>
                <a:cs typeface="Arial"/>
              </a:rPr>
              <a:t>=10)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11333" y="4518911"/>
            <a:ext cx="78648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.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dat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.stats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00621" y="4518911"/>
            <a:ext cx="90999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.values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.GFF</a:t>
            </a:r>
          </a:p>
        </p:txBody>
      </p:sp>
      <p:cxnSp>
        <p:nvCxnSpPr>
          <p:cNvPr id="25" name="Straight Arrow Connector 24"/>
          <p:cNvCxnSpPr>
            <a:stCxn id="11" idx="3"/>
            <a:endCxn id="12" idx="1"/>
          </p:cNvCxnSpPr>
          <p:nvPr/>
        </p:nvCxnSpPr>
        <p:spPr>
          <a:xfrm>
            <a:off x="4504226" y="3407877"/>
            <a:ext cx="343375" cy="1588"/>
          </a:xfrm>
          <a:prstGeom prst="straightConnector1">
            <a:avLst/>
          </a:prstGeom>
          <a:ln w="25400" cap="rnd" cmpd="sng" algn="ctr">
            <a:solidFill>
              <a:srgbClr val="7F7F7F"/>
            </a:solidFill>
            <a:prstDash val="solid"/>
            <a:round/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2" idx="3"/>
            <a:endCxn id="13" idx="1"/>
          </p:cNvCxnSpPr>
          <p:nvPr/>
        </p:nvCxnSpPr>
        <p:spPr>
          <a:xfrm>
            <a:off x="6263636" y="3407877"/>
            <a:ext cx="452117" cy="1588"/>
          </a:xfrm>
          <a:prstGeom prst="straightConnector1">
            <a:avLst/>
          </a:prstGeom>
          <a:ln w="25400" cap="rnd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16200000" flipV="1">
            <a:off x="4237664" y="2944055"/>
            <a:ext cx="894502" cy="2"/>
          </a:xfrm>
          <a:prstGeom prst="straightConnector1">
            <a:avLst/>
          </a:prstGeom>
          <a:ln w="25400" cap="rnd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31" idx="0"/>
            <a:endCxn id="11" idx="2"/>
          </p:cNvCxnSpPr>
          <p:nvPr/>
        </p:nvCxnSpPr>
        <p:spPr>
          <a:xfrm rot="5400000" flipH="1" flipV="1">
            <a:off x="3241390" y="4055727"/>
            <a:ext cx="926368" cy="1588"/>
          </a:xfrm>
          <a:prstGeom prst="straightConnector1">
            <a:avLst/>
          </a:prstGeom>
          <a:ln w="25400" cap="rnd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34" idx="0"/>
            <a:endCxn id="12" idx="2"/>
          </p:cNvCxnSpPr>
          <p:nvPr/>
        </p:nvCxnSpPr>
        <p:spPr>
          <a:xfrm rot="5400000" flipH="1" flipV="1">
            <a:off x="5092435" y="4055727"/>
            <a:ext cx="926368" cy="1588"/>
          </a:xfrm>
          <a:prstGeom prst="straightConnector1">
            <a:avLst/>
          </a:prstGeom>
          <a:ln w="25400" cap="rnd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336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ewAnalysis_Step1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625" y="1203990"/>
            <a:ext cx="4193183" cy="5037496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rot="10800000">
            <a:off x="6911092" y="1829135"/>
            <a:ext cx="53606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54886" y="1647331"/>
            <a:ext cx="1689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Select from the </a:t>
            </a:r>
            <a:r>
              <a:rPr lang="en-US" sz="1600" dirty="0" err="1" smtClean="0"/>
              <a:t>Epigenome</a:t>
            </a:r>
            <a:r>
              <a:rPr lang="en-US" sz="1600" dirty="0" smtClean="0"/>
              <a:t> Atlas data tracks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6944081" y="3405807"/>
            <a:ext cx="53606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80145" y="3207888"/>
            <a:ext cx="1656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Or browse for local wig files or paste a URL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44080" y="1203990"/>
            <a:ext cx="91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1</a:t>
            </a:r>
            <a:endParaRPr lang="en-US" dirty="0"/>
          </a:p>
        </p:txBody>
      </p:sp>
      <p:pic>
        <p:nvPicPr>
          <p:cNvPr id="15" name="Picture 14" descr="NewAnalysis_Men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11194"/>
            <a:ext cx="1915882" cy="16252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8101" y="5225823"/>
            <a:ext cx="2210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This </a:t>
            </a:r>
            <a:r>
              <a:rPr lang="en-US" sz="1000" dirty="0" err="1" smtClean="0"/>
              <a:t>Epigenome</a:t>
            </a:r>
            <a:r>
              <a:rPr lang="en-US" sz="1000" dirty="0" smtClean="0"/>
              <a:t> Atlas Tracks tree above is populated from an XML file containing the directory structure from </a:t>
            </a:r>
            <a:r>
              <a:rPr lang="en-US" sz="1000" dirty="0" smtClean="0">
                <a:hlinkClick r:id="rId4"/>
              </a:rPr>
              <a:t>www.genboree.org/epigenomeatlas</a:t>
            </a:r>
            <a:r>
              <a:rPr lang="en-US" sz="1000" dirty="0" smtClean="0"/>
              <a:t> and therefore can very easily be updated to reflect new data releases</a:t>
            </a:r>
            <a:endParaRPr lang="en-US" sz="100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-</a:t>
            </a:r>
            <a:r>
              <a:rPr lang="en-US" sz="4000" dirty="0">
                <a:solidFill>
                  <a:srgbClr val="C0504D"/>
                </a:solidFill>
                <a:latin typeface="Arial"/>
                <a:ea typeface="+mj-ea"/>
                <a:cs typeface="Arial"/>
              </a:rPr>
              <a:t> technical details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932166" y="4450938"/>
            <a:ext cx="2158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Your selections can then be added to the input data table below, in which you can edit the sample name and display </a:t>
            </a:r>
            <a:r>
              <a:rPr lang="en-US" sz="1600" dirty="0" err="1" smtClean="0"/>
              <a:t>colour</a:t>
            </a:r>
            <a:r>
              <a:rPr lang="en-US" sz="1600" dirty="0" smtClean="0"/>
              <a:t>.</a:t>
            </a:r>
          </a:p>
        </p:txBody>
      </p:sp>
      <p:pic>
        <p:nvPicPr>
          <p:cNvPr id="15" name="Picture 14" descr="NewAnalysis_Step1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303" y="1212232"/>
            <a:ext cx="4186158" cy="503902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rot="16200000" flipV="1">
            <a:off x="6512476" y="3120398"/>
            <a:ext cx="1358496" cy="13025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>
            <a:off x="6540432" y="3727422"/>
            <a:ext cx="1302584" cy="7235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>
            <a:off x="6396103" y="4806125"/>
            <a:ext cx="53606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44080" y="1203990"/>
            <a:ext cx="91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1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-</a:t>
            </a:r>
            <a:r>
              <a:rPr lang="en-US" sz="4000" dirty="0">
                <a:solidFill>
                  <a:srgbClr val="C0504D"/>
                </a:solidFill>
                <a:latin typeface="Arial"/>
                <a:ea typeface="+mj-ea"/>
                <a:cs typeface="Arial"/>
              </a:rPr>
              <a:t> technical details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ewAnalysis_Step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303" y="1212233"/>
            <a:ext cx="4196828" cy="503902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0800000">
            <a:off x="6911092" y="1829135"/>
            <a:ext cx="53606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54886" y="1647331"/>
            <a:ext cx="1689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Select from a provided set of region files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6944081" y="3405807"/>
            <a:ext cx="53606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480145" y="3207888"/>
            <a:ext cx="16561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Or browse for local GFF file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44080" y="1203990"/>
            <a:ext cx="91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2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-</a:t>
            </a:r>
            <a:r>
              <a:rPr lang="en-US" sz="4000" dirty="0">
                <a:solidFill>
                  <a:srgbClr val="C0504D"/>
                </a:solidFill>
                <a:latin typeface="Arial"/>
                <a:ea typeface="+mj-ea"/>
                <a:cs typeface="Arial"/>
              </a:rPr>
              <a:t> technical details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NewAnalysis_Step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303" y="1212233"/>
            <a:ext cx="4219226" cy="505317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0800000">
            <a:off x="6911092" y="1829135"/>
            <a:ext cx="53606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54886" y="1647331"/>
            <a:ext cx="16891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Specify where to save your analysis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6944081" y="2663624"/>
            <a:ext cx="536063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480145" y="2465705"/>
            <a:ext cx="16561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Adjust clustering parameters or use provided defaults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44080" y="1203990"/>
            <a:ext cx="91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951812" y="5065082"/>
            <a:ext cx="2192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You’re done!</a:t>
            </a:r>
          </a:p>
          <a:p>
            <a:r>
              <a:rPr lang="en-US" dirty="0" smtClean="0"/>
              <a:t>Spark will generate and display your clustering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" y="4172529"/>
            <a:ext cx="180251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In cases where the user selects an </a:t>
            </a:r>
            <a:r>
              <a:rPr lang="en-US" sz="1000" dirty="0" err="1" smtClean="0"/>
              <a:t>Epigenome</a:t>
            </a:r>
            <a:r>
              <a:rPr lang="en-US" sz="1000" dirty="0" smtClean="0"/>
              <a:t> Atlas data track and one of the provided region sets, Spark makes use of pre-computed data files that greatly increase performance.</a:t>
            </a:r>
          </a:p>
          <a:p>
            <a:endParaRPr lang="en-US" sz="1000" dirty="0" smtClean="0"/>
          </a:p>
          <a:p>
            <a:r>
              <a:rPr lang="en-US" sz="1000" dirty="0" smtClean="0"/>
              <a:t>If you want to use a custom region set with an </a:t>
            </a:r>
            <a:r>
              <a:rPr lang="en-US" sz="1000" dirty="0" err="1" smtClean="0"/>
              <a:t>Epigenome</a:t>
            </a:r>
            <a:r>
              <a:rPr lang="en-US" sz="1000" dirty="0" smtClean="0"/>
              <a:t> Atlas data track, Spark handles all of the data file downloading and caching to keep things simple.</a:t>
            </a:r>
            <a:endParaRPr lang="en-US" sz="1000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Spark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-</a:t>
            </a:r>
            <a:r>
              <a:rPr lang="en-US" sz="4000" dirty="0">
                <a:solidFill>
                  <a:srgbClr val="C0504D"/>
                </a:solidFill>
                <a:latin typeface="Arial"/>
                <a:ea typeface="+mj-ea"/>
                <a:cs typeface="Arial"/>
              </a:rPr>
              <a:t> technical details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Demo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C0504D"/>
                </a:solidFill>
                <a:latin typeface="Arial"/>
                <a:cs typeface="Arial"/>
              </a:rPr>
              <a:t>Why visualization?</a:t>
            </a:r>
            <a:endParaRPr lang="en-US" dirty="0">
              <a:solidFill>
                <a:srgbClr val="C0504D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840" y="1600200"/>
            <a:ext cx="7921676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3294" dirty="0" smtClean="0"/>
              <a:t>Data landscape is unknown</a:t>
            </a:r>
          </a:p>
          <a:p>
            <a:endParaRPr lang="en-US" dirty="0" smtClean="0"/>
          </a:p>
          <a:p>
            <a:pPr>
              <a:buClr>
                <a:schemeClr val="accent2"/>
              </a:buClr>
            </a:pPr>
            <a:r>
              <a:rPr lang="en-US" sz="2800" dirty="0" smtClean="0"/>
              <a:t>In the discovery phase, not yet clear where the interesting features lie or what they look like</a:t>
            </a:r>
          </a:p>
          <a:p>
            <a:pPr>
              <a:buClr>
                <a:schemeClr val="accent2"/>
              </a:buClr>
            </a:pPr>
            <a:endParaRPr lang="en-US" sz="2800" dirty="0" smtClean="0"/>
          </a:p>
          <a:p>
            <a:pPr>
              <a:buClr>
                <a:schemeClr val="accent2"/>
              </a:buClr>
            </a:pPr>
            <a:r>
              <a:rPr lang="en-US" sz="2800" dirty="0" smtClean="0"/>
              <a:t>Features are not sufficiently well defined to be extracted in a purely automated fashion</a:t>
            </a:r>
          </a:p>
          <a:p>
            <a:pPr>
              <a:buClr>
                <a:schemeClr val="accent2"/>
              </a:buClr>
            </a:pPr>
            <a:endParaRPr lang="en-US" sz="2800" dirty="0" smtClean="0"/>
          </a:p>
          <a:p>
            <a:pPr>
              <a:buClr>
                <a:schemeClr val="accent2"/>
              </a:buClr>
            </a:pPr>
            <a:r>
              <a:rPr lang="en-US" sz="2824" dirty="0" smtClean="0"/>
              <a:t>Visualization is a powerful approach in such cases:</a:t>
            </a:r>
          </a:p>
          <a:p>
            <a:pPr>
              <a:buNone/>
            </a:pPr>
            <a:r>
              <a:rPr lang="en-US" sz="2824" dirty="0" smtClean="0"/>
              <a:t>	Exploit our visual system and knowledge to identify biologically interesting data patterns and subsequently generalize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090" y="1245032"/>
            <a:ext cx="7589660" cy="4525963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sz="2600" dirty="0" err="1" smtClean="0"/>
              <a:t>Heatmaps</a:t>
            </a:r>
            <a:r>
              <a:rPr lang="en-US" sz="2600" dirty="0" smtClean="0"/>
              <a:t> are not the best representation</a:t>
            </a:r>
          </a:p>
          <a:p>
            <a:pPr>
              <a:buClr>
                <a:schemeClr val="accent2"/>
              </a:buClr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090" y="1245032"/>
            <a:ext cx="7589660" cy="4525963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sz="2600" dirty="0" err="1" smtClean="0"/>
              <a:t>Heatmaps</a:t>
            </a:r>
            <a:r>
              <a:rPr lang="en-US" sz="2600" dirty="0" smtClean="0"/>
              <a:t> are not the best representation</a:t>
            </a:r>
          </a:p>
          <a:p>
            <a:pPr>
              <a:buClr>
                <a:schemeClr val="accent2"/>
              </a:buClr>
            </a:pPr>
            <a:endParaRPr lang="en-US" sz="2800" dirty="0" smtClean="0"/>
          </a:p>
        </p:txBody>
      </p:sp>
      <p:pic>
        <p:nvPicPr>
          <p:cNvPr id="5" name="Picture 4" descr="colourComparis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716" y="1933736"/>
            <a:ext cx="6793655" cy="29135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1716" y="4832963"/>
            <a:ext cx="1615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Same </a:t>
            </a:r>
            <a:r>
              <a:rPr lang="en-US" dirty="0" err="1" smtClean="0"/>
              <a:t>colour</a:t>
            </a:r>
            <a:r>
              <a:rPr lang="en-US" dirty="0" smtClean="0"/>
              <a:t> looks different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85503" y="4832963"/>
            <a:ext cx="2005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Different </a:t>
            </a:r>
            <a:r>
              <a:rPr lang="en-US" dirty="0" err="1" smtClean="0"/>
              <a:t>colour</a:t>
            </a:r>
            <a:r>
              <a:rPr lang="en-US" dirty="0" smtClean="0"/>
              <a:t> looks the same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04846" y="4832963"/>
            <a:ext cx="2350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 These rectangles have the same </a:t>
            </a:r>
            <a:r>
              <a:rPr lang="en-US" dirty="0" err="1" smtClean="0"/>
              <a:t>colour</a:t>
            </a:r>
            <a:r>
              <a:rPr lang="en-US" dirty="0" smtClean="0"/>
              <a:t> but look different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04846" y="6263395"/>
            <a:ext cx="3483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Bang Wong, Nature Methods, 2010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089" y="1245032"/>
            <a:ext cx="8368929" cy="4525963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sz="2600" dirty="0" err="1" smtClean="0"/>
              <a:t>Heatmaps</a:t>
            </a:r>
            <a:r>
              <a:rPr lang="en-US" sz="2600" dirty="0" smtClean="0"/>
              <a:t> are not the best representation</a:t>
            </a:r>
          </a:p>
          <a:p>
            <a:pPr lvl="1">
              <a:buClr>
                <a:schemeClr val="accent2"/>
              </a:buClr>
            </a:pPr>
            <a:r>
              <a:rPr lang="en-US" sz="2600" dirty="0" smtClean="0"/>
              <a:t>Histograms would be better (also capture variation)</a:t>
            </a:r>
          </a:p>
          <a:p>
            <a:pPr>
              <a:buClr>
                <a:schemeClr val="accent2"/>
              </a:buClr>
            </a:pPr>
            <a:endParaRPr lang="en-US" sz="2600" dirty="0" smtClean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914" y="2381701"/>
            <a:ext cx="3969934" cy="1029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089" y="1245032"/>
            <a:ext cx="8368929" cy="4525963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sz="2600" dirty="0" err="1" smtClean="0"/>
              <a:t>Heatmaps</a:t>
            </a:r>
            <a:r>
              <a:rPr lang="en-US" sz="2600" dirty="0" smtClean="0"/>
              <a:t> are not the best representation</a:t>
            </a:r>
          </a:p>
          <a:p>
            <a:pPr lvl="1">
              <a:buClr>
                <a:schemeClr val="accent2"/>
              </a:buClr>
            </a:pPr>
            <a:r>
              <a:rPr lang="en-US" sz="2600" dirty="0" smtClean="0"/>
              <a:t>Histograms would be better (also capture variation)</a:t>
            </a:r>
          </a:p>
          <a:p>
            <a:pPr>
              <a:buClr>
                <a:schemeClr val="accent2"/>
              </a:buClr>
            </a:pPr>
            <a:r>
              <a:rPr lang="en-US" sz="2600" dirty="0" smtClean="0"/>
              <a:t>Greater functionality for manipulating clusters</a:t>
            </a:r>
          </a:p>
          <a:p>
            <a:pPr lvl="1">
              <a:buClr>
                <a:schemeClr val="accent2"/>
              </a:buClr>
            </a:pPr>
            <a:r>
              <a:rPr lang="en-US" sz="2600" dirty="0" smtClean="0"/>
              <a:t>Merge clusters</a:t>
            </a:r>
          </a:p>
          <a:p>
            <a:pPr lvl="1">
              <a:buClr>
                <a:schemeClr val="accent2"/>
              </a:buClr>
            </a:pPr>
            <a:r>
              <a:rPr lang="en-US" sz="2600" dirty="0" smtClean="0"/>
              <a:t>Edit current settings</a:t>
            </a:r>
          </a:p>
          <a:p>
            <a:pPr lvl="1">
              <a:buClr>
                <a:schemeClr val="accent2"/>
              </a:buClr>
            </a:pPr>
            <a:endParaRPr lang="en-US" sz="2600" dirty="0" smtClean="0"/>
          </a:p>
          <a:p>
            <a:pPr>
              <a:buClr>
                <a:schemeClr val="accent2"/>
              </a:buClr>
            </a:pPr>
            <a:endParaRPr lang="en-US" sz="26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089" y="1245032"/>
            <a:ext cx="8368929" cy="4525963"/>
          </a:xfrm>
        </p:spPr>
        <p:txBody>
          <a:bodyPr>
            <a:noAutofit/>
          </a:bodyPr>
          <a:lstStyle/>
          <a:p>
            <a:pPr>
              <a:buClr>
                <a:schemeClr val="accent2"/>
              </a:buClr>
            </a:pPr>
            <a:r>
              <a:rPr lang="en-US" sz="2600" dirty="0" err="1" smtClean="0"/>
              <a:t>Heatmaps</a:t>
            </a:r>
            <a:r>
              <a:rPr lang="en-US" sz="2600" dirty="0" smtClean="0"/>
              <a:t> are not the best representation</a:t>
            </a:r>
          </a:p>
          <a:p>
            <a:pPr lvl="1">
              <a:buClr>
                <a:schemeClr val="accent2"/>
              </a:buClr>
            </a:pPr>
            <a:r>
              <a:rPr lang="en-US" sz="2600" dirty="0" smtClean="0"/>
              <a:t>Histograms would be better (also capture variation)</a:t>
            </a:r>
          </a:p>
          <a:p>
            <a:pPr>
              <a:buClr>
                <a:schemeClr val="accent2"/>
              </a:buClr>
            </a:pPr>
            <a:r>
              <a:rPr lang="en-US" sz="2600" dirty="0" smtClean="0"/>
              <a:t>Greater functionality for manipulating clusters</a:t>
            </a:r>
          </a:p>
          <a:p>
            <a:pPr lvl="1">
              <a:buClr>
                <a:schemeClr val="accent2"/>
              </a:buClr>
            </a:pPr>
            <a:r>
              <a:rPr lang="en-US" sz="2600" dirty="0" smtClean="0"/>
              <a:t>Merge clusters</a:t>
            </a:r>
          </a:p>
          <a:p>
            <a:pPr lvl="1">
              <a:buClr>
                <a:schemeClr val="accent2"/>
              </a:buClr>
            </a:pPr>
            <a:r>
              <a:rPr lang="en-US" sz="2600" dirty="0" smtClean="0"/>
              <a:t>Edit current settings</a:t>
            </a:r>
          </a:p>
          <a:p>
            <a:pPr>
              <a:buClr>
                <a:schemeClr val="accent2"/>
              </a:buClr>
            </a:pPr>
            <a:r>
              <a:rPr lang="en-US" sz="2600" dirty="0" smtClean="0"/>
              <a:t>Input files likely require filtering </a:t>
            </a:r>
          </a:p>
          <a:p>
            <a:pPr lvl="1">
              <a:buClr>
                <a:schemeClr val="accent2"/>
              </a:buClr>
            </a:pPr>
            <a:r>
              <a:rPr lang="en-US" sz="2600" dirty="0" smtClean="0"/>
              <a:t>could filter data based on an input peak set</a:t>
            </a:r>
          </a:p>
          <a:p>
            <a:pPr lvl="1">
              <a:buClr>
                <a:schemeClr val="accent2"/>
              </a:buClr>
            </a:pPr>
            <a:endParaRPr lang="en-US" sz="2600" dirty="0" smtClean="0"/>
          </a:p>
          <a:p>
            <a:pPr>
              <a:buClr>
                <a:schemeClr val="accent2"/>
              </a:buClr>
            </a:pPr>
            <a:endParaRPr lang="en-US" sz="26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089" y="1245032"/>
            <a:ext cx="8368929" cy="4525963"/>
          </a:xfrm>
        </p:spPr>
        <p:txBody>
          <a:bodyPr>
            <a:noAutofit/>
          </a:bodyPr>
          <a:lstStyle/>
          <a:p>
            <a:pPr>
              <a:buClr>
                <a:schemeClr val="accent2"/>
              </a:buClr>
            </a:pPr>
            <a:r>
              <a:rPr lang="en-US" sz="2600" dirty="0" err="1" smtClean="0"/>
              <a:t>Heatmaps</a:t>
            </a:r>
            <a:r>
              <a:rPr lang="en-US" sz="2600" dirty="0" smtClean="0"/>
              <a:t> are not the best representation</a:t>
            </a:r>
          </a:p>
          <a:p>
            <a:pPr lvl="1">
              <a:buClr>
                <a:schemeClr val="accent2"/>
              </a:buClr>
            </a:pPr>
            <a:r>
              <a:rPr lang="en-US" sz="2600" dirty="0" smtClean="0"/>
              <a:t>Histograms would be better (also capture variation)</a:t>
            </a:r>
          </a:p>
          <a:p>
            <a:pPr>
              <a:buClr>
                <a:schemeClr val="accent2"/>
              </a:buClr>
            </a:pPr>
            <a:r>
              <a:rPr lang="en-US" sz="2600" dirty="0" smtClean="0"/>
              <a:t>Greater functionality for manipulating clusters</a:t>
            </a:r>
          </a:p>
          <a:p>
            <a:pPr lvl="1">
              <a:buClr>
                <a:schemeClr val="accent2"/>
              </a:buClr>
            </a:pPr>
            <a:r>
              <a:rPr lang="en-US" sz="2600" dirty="0" smtClean="0"/>
              <a:t>Merge clusters</a:t>
            </a:r>
          </a:p>
          <a:p>
            <a:pPr lvl="1">
              <a:buClr>
                <a:schemeClr val="accent2"/>
              </a:buClr>
            </a:pPr>
            <a:r>
              <a:rPr lang="en-US" sz="2600" dirty="0" smtClean="0"/>
              <a:t>Edit current settings</a:t>
            </a:r>
          </a:p>
          <a:p>
            <a:pPr>
              <a:buClr>
                <a:schemeClr val="accent2"/>
              </a:buClr>
            </a:pPr>
            <a:r>
              <a:rPr lang="en-US" sz="2600" dirty="0" smtClean="0"/>
              <a:t>Input files likely require filtering </a:t>
            </a:r>
          </a:p>
          <a:p>
            <a:pPr lvl="1">
              <a:buClr>
                <a:schemeClr val="accent2"/>
              </a:buClr>
            </a:pPr>
            <a:r>
              <a:rPr lang="en-US" sz="2600" dirty="0" smtClean="0"/>
              <a:t>could filter data based on an input peak set</a:t>
            </a:r>
          </a:p>
          <a:p>
            <a:pPr>
              <a:buClr>
                <a:schemeClr val="accent2"/>
              </a:buClr>
            </a:pPr>
            <a:r>
              <a:rPr lang="en-US" sz="2600" dirty="0"/>
              <a:t>M</a:t>
            </a:r>
            <a:r>
              <a:rPr lang="en-US" sz="2600" dirty="0" smtClean="0"/>
              <a:t>ore directly support data driven region selection</a:t>
            </a:r>
          </a:p>
          <a:p>
            <a:pPr lvl="1">
              <a:buClr>
                <a:schemeClr val="accent2"/>
              </a:buClr>
            </a:pPr>
            <a:endParaRPr lang="en-US" sz="2600" dirty="0" smtClean="0"/>
          </a:p>
          <a:p>
            <a:pPr>
              <a:buClr>
                <a:schemeClr val="accent2"/>
              </a:buClr>
            </a:pPr>
            <a:endParaRPr lang="en-US" sz="26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089" y="1245032"/>
            <a:ext cx="8368929" cy="4525963"/>
          </a:xfrm>
        </p:spPr>
        <p:txBody>
          <a:bodyPr>
            <a:noAutofit/>
          </a:bodyPr>
          <a:lstStyle/>
          <a:p>
            <a:pPr>
              <a:buClr>
                <a:schemeClr val="accent2"/>
              </a:buClr>
            </a:pPr>
            <a:r>
              <a:rPr lang="en-US" sz="2600" dirty="0" err="1" smtClean="0"/>
              <a:t>Heatmaps</a:t>
            </a:r>
            <a:r>
              <a:rPr lang="en-US" sz="2600" dirty="0" smtClean="0"/>
              <a:t> are not the best representation</a:t>
            </a:r>
          </a:p>
          <a:p>
            <a:pPr lvl="1">
              <a:buClr>
                <a:schemeClr val="accent2"/>
              </a:buClr>
            </a:pPr>
            <a:r>
              <a:rPr lang="en-US" sz="2600" dirty="0" smtClean="0"/>
              <a:t>Histograms would be better (also capture variation)</a:t>
            </a:r>
          </a:p>
          <a:p>
            <a:pPr>
              <a:buClr>
                <a:schemeClr val="accent2"/>
              </a:buClr>
            </a:pPr>
            <a:r>
              <a:rPr lang="en-US" sz="2600" dirty="0" smtClean="0"/>
              <a:t>Greater functionality for manipulating clusters</a:t>
            </a:r>
          </a:p>
          <a:p>
            <a:pPr lvl="1">
              <a:buClr>
                <a:schemeClr val="accent2"/>
              </a:buClr>
            </a:pPr>
            <a:r>
              <a:rPr lang="en-US" sz="2600" dirty="0" smtClean="0"/>
              <a:t>Merge clusters</a:t>
            </a:r>
          </a:p>
          <a:p>
            <a:pPr lvl="1">
              <a:buClr>
                <a:schemeClr val="accent2"/>
              </a:buClr>
            </a:pPr>
            <a:r>
              <a:rPr lang="en-US" sz="2600" dirty="0" smtClean="0"/>
              <a:t>Edit current settings</a:t>
            </a:r>
          </a:p>
          <a:p>
            <a:pPr>
              <a:buClr>
                <a:schemeClr val="accent2"/>
              </a:buClr>
            </a:pPr>
            <a:r>
              <a:rPr lang="en-US" sz="2600" dirty="0" smtClean="0"/>
              <a:t>Input files likely require filtering </a:t>
            </a:r>
          </a:p>
          <a:p>
            <a:pPr lvl="1">
              <a:buClr>
                <a:schemeClr val="accent2"/>
              </a:buClr>
            </a:pPr>
            <a:r>
              <a:rPr lang="en-US" sz="2600" dirty="0" smtClean="0"/>
              <a:t>could filter data based on an input peak set</a:t>
            </a:r>
          </a:p>
          <a:p>
            <a:pPr>
              <a:buClr>
                <a:schemeClr val="accent2"/>
              </a:buClr>
            </a:pPr>
            <a:r>
              <a:rPr lang="en-US" sz="2600" dirty="0"/>
              <a:t>M</a:t>
            </a:r>
            <a:r>
              <a:rPr lang="en-US" sz="2600" dirty="0" smtClean="0"/>
              <a:t>ore directly support data driven region selection</a:t>
            </a:r>
          </a:p>
          <a:p>
            <a:pPr>
              <a:buClr>
                <a:schemeClr val="accent2"/>
              </a:buClr>
            </a:pPr>
            <a:r>
              <a:rPr lang="en-US" sz="2600" dirty="0" smtClean="0"/>
              <a:t>Spark may not perform well in detected a small subpopulation with a particular pattern</a:t>
            </a:r>
          </a:p>
          <a:p>
            <a:pPr lvl="1">
              <a:buClr>
                <a:schemeClr val="accent2"/>
              </a:buClr>
            </a:pPr>
            <a:endParaRPr lang="en-US" sz="2600" dirty="0" smtClean="0"/>
          </a:p>
          <a:p>
            <a:pPr>
              <a:buClr>
                <a:schemeClr val="accent2"/>
              </a:buClr>
            </a:pPr>
            <a:endParaRPr lang="en-US" sz="26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8218" y="2631264"/>
            <a:ext cx="72130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http://</a:t>
            </a:r>
            <a:r>
              <a:rPr lang="en-US" sz="2400" dirty="0" err="1"/>
              <a:t>www.bcgsc.ca</a:t>
            </a:r>
            <a:r>
              <a:rPr lang="en-US" sz="2400" dirty="0"/>
              <a:t>/platform/</a:t>
            </a:r>
            <a:r>
              <a:rPr lang="en-US" sz="2400" dirty="0" err="1"/>
              <a:t>bioinfo</a:t>
            </a:r>
            <a:r>
              <a:rPr lang="en-US" sz="2400" dirty="0"/>
              <a:t>/software/spark</a:t>
            </a:r>
          </a:p>
        </p:txBody>
      </p:sp>
      <p:sp>
        <p:nvSpPr>
          <p:cNvPr id="3" name="Rectangle 2"/>
          <p:cNvSpPr/>
          <p:nvPr/>
        </p:nvSpPr>
        <p:spPr>
          <a:xfrm>
            <a:off x="1088219" y="3989636"/>
            <a:ext cx="7213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http://</a:t>
            </a:r>
            <a:r>
              <a:rPr lang="en-US" sz="2400" dirty="0" err="1"/>
              <a:t>www.bcgsc.ca</a:t>
            </a:r>
            <a:r>
              <a:rPr lang="en-US" sz="2400" dirty="0"/>
              <a:t>/downloads/spark/v1.1.0/</a:t>
            </a:r>
            <a:r>
              <a:rPr lang="en-US" sz="2400" dirty="0" err="1"/>
              <a:t>start.jnlp</a:t>
            </a:r>
            <a:r>
              <a:rPr lang="en-US" sz="2400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8219" y="2305173"/>
            <a:ext cx="3006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Public release (</a:t>
            </a:r>
            <a:r>
              <a:rPr lang="en-US" sz="2400" b="1" dirty="0" smtClean="0">
                <a:latin typeface="Arial"/>
                <a:cs typeface="Arial"/>
              </a:rPr>
              <a:t>old)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8219" y="3620304"/>
            <a:ext cx="7400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Current version </a:t>
            </a: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(significantly updated; in </a:t>
            </a: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testing)</a:t>
            </a:r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58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en-US" sz="4000" dirty="0" smtClean="0">
                <a:solidFill>
                  <a:srgbClr val="C0504D"/>
                </a:solidFill>
                <a:latin typeface="Arial"/>
                <a:ea typeface="+mj-ea"/>
                <a:cs typeface="Arial"/>
              </a:rPr>
              <a:t>Spark releases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25311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 idx="4294967295"/>
          </p:nvPr>
        </p:nvSpPr>
        <p:spPr>
          <a:xfrm>
            <a:off x="152400" y="14184"/>
            <a:ext cx="4903788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Acknowledgements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437370" y="1236963"/>
            <a:ext cx="218440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u="sng" dirty="0">
                <a:solidFill>
                  <a:srgbClr val="000000"/>
                </a:solidFill>
              </a:rPr>
              <a:t>UCSF</a:t>
            </a:r>
            <a:endParaRPr lang="en-US" b="1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Joe Costello</a:t>
            </a:r>
          </a:p>
          <a:p>
            <a:r>
              <a:rPr lang="en-US" sz="1600" dirty="0" err="1">
                <a:solidFill>
                  <a:srgbClr val="000000"/>
                </a:solidFill>
              </a:rPr>
              <a:t>Chibo</a:t>
            </a:r>
            <a:r>
              <a:rPr lang="en-US" sz="1600" dirty="0">
                <a:solidFill>
                  <a:srgbClr val="000000"/>
                </a:solidFill>
              </a:rPr>
              <a:t> Hong</a:t>
            </a:r>
          </a:p>
          <a:p>
            <a:r>
              <a:rPr lang="en-US" sz="1600" dirty="0">
                <a:solidFill>
                  <a:srgbClr val="000000"/>
                </a:solidFill>
              </a:rPr>
              <a:t>Ravi </a:t>
            </a:r>
            <a:r>
              <a:rPr lang="en-US" sz="1600" dirty="0" err="1" smtClean="0">
                <a:solidFill>
                  <a:srgbClr val="000000"/>
                </a:solidFill>
              </a:rPr>
              <a:t>Nagarajan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>
                <a:solidFill>
                  <a:srgbClr val="000000"/>
                </a:solidFill>
              </a:rPr>
              <a:t>Thea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Tlsty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Philippe </a:t>
            </a:r>
            <a:r>
              <a:rPr lang="en-US" sz="1600" dirty="0" err="1">
                <a:solidFill>
                  <a:srgbClr val="000000"/>
                </a:solidFill>
              </a:rPr>
              <a:t>Gascard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err="1">
                <a:solidFill>
                  <a:srgbClr val="000000"/>
                </a:solidFill>
              </a:rPr>
              <a:t>Mahvash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Sigaroudinia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Art Weiss</a:t>
            </a:r>
          </a:p>
          <a:p>
            <a:r>
              <a:rPr lang="en-US" sz="1600" dirty="0">
                <a:solidFill>
                  <a:srgbClr val="000000"/>
                </a:solidFill>
              </a:rPr>
              <a:t>Terri </a:t>
            </a:r>
            <a:r>
              <a:rPr lang="en-US" sz="1600" dirty="0" err="1" smtClean="0">
                <a:solidFill>
                  <a:srgbClr val="000000"/>
                </a:solidFill>
              </a:rPr>
              <a:t>Kaldecek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Michael McManus</a:t>
            </a:r>
          </a:p>
          <a:p>
            <a:r>
              <a:rPr lang="en-US" sz="1600" dirty="0">
                <a:solidFill>
                  <a:srgbClr val="000000"/>
                </a:solidFill>
              </a:rPr>
              <a:t>Hunter Richards</a:t>
            </a:r>
          </a:p>
          <a:p>
            <a:r>
              <a:rPr lang="en-US" sz="1600" dirty="0" err="1">
                <a:solidFill>
                  <a:srgbClr val="000000"/>
                </a:solidFill>
              </a:rPr>
              <a:t>Yun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Choi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Susan Fisher</a:t>
            </a:r>
          </a:p>
          <a:p>
            <a:r>
              <a:rPr lang="en-US" sz="1600" dirty="0">
                <a:solidFill>
                  <a:srgbClr val="000000"/>
                </a:solidFill>
              </a:rPr>
              <a:t>Olga </a:t>
            </a:r>
            <a:r>
              <a:rPr lang="en-US" sz="1600" dirty="0" err="1" smtClean="0">
                <a:solidFill>
                  <a:srgbClr val="000000"/>
                </a:solidFill>
              </a:rPr>
              <a:t>Genbacev</a:t>
            </a:r>
            <a:endParaRPr lang="en-US" sz="1600" b="1" dirty="0" smtClean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663187" y="1236963"/>
            <a:ext cx="2043112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u="sng" dirty="0" smtClean="0">
                <a:solidFill>
                  <a:srgbClr val="000000"/>
                </a:solidFill>
              </a:rPr>
              <a:t>BCGSC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Steve Jones (advisor)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Marco </a:t>
            </a:r>
            <a:r>
              <a:rPr lang="en-US" sz="1600" dirty="0" err="1" smtClean="0">
                <a:solidFill>
                  <a:srgbClr val="000000"/>
                </a:solidFill>
              </a:rPr>
              <a:t>Marra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Martin </a:t>
            </a:r>
            <a:r>
              <a:rPr lang="en-US" sz="1600" dirty="0" err="1" smtClean="0">
                <a:solidFill>
                  <a:srgbClr val="000000"/>
                </a:solidFill>
              </a:rPr>
              <a:t>Hirst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</a:rPr>
              <a:t>Misha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Bilenky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Gordon Robertson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Yongjun</a:t>
            </a:r>
            <a:r>
              <a:rPr lang="en-US" sz="1600" dirty="0" smtClean="0">
                <a:solidFill>
                  <a:srgbClr val="000000"/>
                </a:solidFill>
              </a:rPr>
              <a:t> Zhao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Martin </a:t>
            </a:r>
            <a:r>
              <a:rPr lang="en-US" sz="1600" dirty="0" err="1" smtClean="0">
                <a:solidFill>
                  <a:srgbClr val="000000"/>
                </a:solidFill>
              </a:rPr>
              <a:t>Krzywinski</a:t>
            </a:r>
            <a:endParaRPr lang="en-US" sz="1600" dirty="0" smtClean="0">
              <a:solidFill>
                <a:srgbClr val="000000"/>
              </a:solidFill>
            </a:endParaRP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Sequencing Team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Bioinformatics Group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LIMS</a:t>
            </a: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263126"/>
            <a:ext cx="9156330" cy="59487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70139"/>
            <a:ext cx="9144000" cy="1588"/>
          </a:xfrm>
          <a:prstGeom prst="line">
            <a:avLst/>
          </a:prstGeom>
          <a:ln w="508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352841" y="1236963"/>
            <a:ext cx="21097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solidFill>
                  <a:srgbClr val="000000"/>
                </a:solidFill>
              </a:rPr>
              <a:t>UC Davis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Peggy </a:t>
            </a:r>
            <a:r>
              <a:rPr lang="en-US" dirty="0" err="1" smtClean="0">
                <a:solidFill>
                  <a:srgbClr val="000000"/>
                </a:solidFill>
              </a:rPr>
              <a:t>Farnham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Henny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O’Geen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Lorigail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Echipare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Vitalina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Komashko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Kimberly </a:t>
            </a:r>
            <a:r>
              <a:rPr lang="en-US" dirty="0" err="1" smtClean="0">
                <a:solidFill>
                  <a:srgbClr val="000000"/>
                </a:solidFill>
              </a:rPr>
              <a:t>Blahnik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b="1" u="sng" dirty="0" smtClean="0">
                <a:solidFill>
                  <a:srgbClr val="000000"/>
                </a:solidFill>
              </a:rPr>
              <a:t>UCSC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David Haussler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Tracy Ballinger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b="1" u="sng" dirty="0" smtClean="0">
                <a:solidFill>
                  <a:srgbClr val="000000"/>
                </a:solidFill>
              </a:rPr>
              <a:t>Washington Univ</a:t>
            </a:r>
            <a:r>
              <a:rPr lang="en-US" u="sng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Ting Wang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CIHR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31" y="4767958"/>
            <a:ext cx="2119664" cy="1301900"/>
          </a:xfrm>
          <a:prstGeom prst="rect">
            <a:avLst/>
          </a:prstGeom>
        </p:spPr>
      </p:pic>
      <p:pic>
        <p:nvPicPr>
          <p:cNvPr id="11" name="Picture 10" descr="NIH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583" y="5031838"/>
            <a:ext cx="865574" cy="774140"/>
          </a:xfrm>
          <a:prstGeom prst="rect">
            <a:avLst/>
          </a:prstGeom>
        </p:spPr>
      </p:pic>
      <p:pic>
        <p:nvPicPr>
          <p:cNvPr id="12" name="Picture 44" descr="epiroadmap_log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041" y="5126024"/>
            <a:ext cx="2506999" cy="585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MSFHR-logo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233" y="4880153"/>
            <a:ext cx="2165905" cy="1077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C0504D"/>
                </a:solidFill>
                <a:latin typeface="Arial"/>
                <a:cs typeface="Arial"/>
              </a:rPr>
              <a:t>Why visualization?</a:t>
            </a:r>
            <a:endParaRPr lang="en-US" dirty="0">
              <a:solidFill>
                <a:srgbClr val="C0504D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840" y="1562284"/>
            <a:ext cx="792167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Improves data accessibility to biological community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C0504D"/>
                </a:solidFill>
                <a:latin typeface="Arial"/>
                <a:cs typeface="Arial"/>
              </a:rPr>
              <a:t>Why visualization?</a:t>
            </a:r>
            <a:endParaRPr lang="en-US" dirty="0">
              <a:solidFill>
                <a:srgbClr val="C0504D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840" y="1600200"/>
            <a:ext cx="7921676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dirty="0" smtClean="0"/>
              <a:t>Improves data accessibility to biological community</a:t>
            </a:r>
          </a:p>
          <a:p>
            <a:endParaRPr lang="en-US" dirty="0" smtClean="0"/>
          </a:p>
          <a:p>
            <a:pPr>
              <a:buClr>
                <a:schemeClr val="accent2"/>
              </a:buClr>
            </a:pPr>
            <a:r>
              <a:rPr lang="en-US" sz="2400" dirty="0" smtClean="0"/>
              <a:t>More and more data are being produced from large consortia (ENCODE, </a:t>
            </a:r>
            <a:r>
              <a:rPr lang="en-US" sz="2400" dirty="0" err="1" smtClean="0"/>
              <a:t>Epigenome</a:t>
            </a:r>
            <a:r>
              <a:rPr lang="en-US" sz="2400" dirty="0" smtClean="0"/>
              <a:t> Roadmap Project, etc.)</a:t>
            </a:r>
          </a:p>
          <a:p>
            <a:pPr>
              <a:buClr>
                <a:schemeClr val="accent2"/>
              </a:buClr>
            </a:pPr>
            <a:endParaRPr lang="en-US" sz="2400" dirty="0" smtClean="0"/>
          </a:p>
          <a:p>
            <a:pPr>
              <a:buClr>
                <a:schemeClr val="accent2"/>
              </a:buClr>
            </a:pPr>
            <a:r>
              <a:rPr lang="en-US" sz="2400" dirty="0" smtClean="0"/>
              <a:t>Download portals are valuable, but of primary use to computational experts</a:t>
            </a:r>
          </a:p>
          <a:p>
            <a:pPr>
              <a:buClr>
                <a:schemeClr val="accent2"/>
              </a:buClr>
            </a:pPr>
            <a:endParaRPr lang="en-US" sz="2400" dirty="0" smtClean="0"/>
          </a:p>
          <a:p>
            <a:pPr>
              <a:buClr>
                <a:schemeClr val="accent2"/>
              </a:buClr>
            </a:pPr>
            <a:r>
              <a:rPr lang="en-US" sz="2400" dirty="0" smtClean="0"/>
              <a:t>If we are to make the most of these large datasets, need to bridge the computational gap between primary data and biological community – visualization can play a key role</a:t>
            </a:r>
          </a:p>
          <a:p>
            <a:endParaRPr lang="en-US" sz="2824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C0504D"/>
                </a:solidFill>
                <a:latin typeface="Arial"/>
                <a:cs typeface="Arial"/>
              </a:rPr>
              <a:t>Outline</a:t>
            </a:r>
            <a:endParaRPr lang="en-US" dirty="0">
              <a:solidFill>
                <a:srgbClr val="C0504D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0840" y="1600200"/>
            <a:ext cx="6483022" cy="4525963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</a:pPr>
            <a:r>
              <a:rPr lang="en-US" sz="2800" dirty="0" smtClean="0">
                <a:latin typeface="Arial"/>
                <a:cs typeface="Arial"/>
              </a:rPr>
              <a:t>Exploring genome-wide datasets</a:t>
            </a:r>
          </a:p>
          <a:p>
            <a:pPr lvl="1"/>
            <a:r>
              <a:rPr lang="en-US" sz="2400" dirty="0" smtClean="0">
                <a:latin typeface="Arial"/>
                <a:cs typeface="Arial"/>
              </a:rPr>
              <a:t>Computational and visual methods to investigate </a:t>
            </a:r>
            <a:r>
              <a:rPr lang="en-US" sz="2400" dirty="0" err="1" smtClean="0">
                <a:latin typeface="Arial"/>
                <a:cs typeface="Arial"/>
              </a:rPr>
              <a:t>ChIP-Seq</a:t>
            </a:r>
            <a:r>
              <a:rPr lang="en-US" sz="2400" dirty="0" smtClean="0">
                <a:latin typeface="Arial"/>
                <a:cs typeface="Arial"/>
              </a:rPr>
              <a:t> data</a:t>
            </a:r>
            <a:endParaRPr lang="en-US" sz="2400" dirty="0" smtClean="0">
              <a:latin typeface="Arial"/>
              <a:cs typeface="Arial"/>
            </a:endParaRPr>
          </a:p>
          <a:p>
            <a:pPr>
              <a:buClr>
                <a:schemeClr val="accent2"/>
              </a:buClr>
            </a:pPr>
            <a:r>
              <a:rPr lang="en-US" sz="2800" dirty="0" smtClean="0">
                <a:latin typeface="Arial"/>
                <a:cs typeface="Arial"/>
              </a:rPr>
              <a:t>Spark</a:t>
            </a:r>
          </a:p>
          <a:p>
            <a:pPr lvl="1"/>
            <a:r>
              <a:rPr lang="en-US" sz="2400" dirty="0">
                <a:latin typeface="Arial"/>
                <a:cs typeface="Arial"/>
              </a:rPr>
              <a:t>A</a:t>
            </a:r>
            <a:r>
              <a:rPr lang="en-US" sz="2400" dirty="0" smtClean="0">
                <a:latin typeface="Arial"/>
                <a:cs typeface="Arial"/>
              </a:rPr>
              <a:t> navigational paradigm </a:t>
            </a:r>
            <a:r>
              <a:rPr lang="en-US" sz="2400" dirty="0" smtClean="0">
                <a:latin typeface="Arial"/>
                <a:cs typeface="Arial"/>
              </a:rPr>
              <a:t>for interactive </a:t>
            </a:r>
            <a:r>
              <a:rPr lang="en-US" sz="2400" dirty="0" smtClean="0">
                <a:latin typeface="Arial"/>
                <a:cs typeface="Arial"/>
              </a:rPr>
              <a:t>genome exploration</a:t>
            </a:r>
          </a:p>
          <a:p>
            <a:pPr>
              <a:buClr>
                <a:schemeClr val="accent2"/>
              </a:buClr>
            </a:pPr>
            <a:r>
              <a:rPr lang="en-US" sz="2800" dirty="0" smtClean="0">
                <a:latin typeface="Arial"/>
                <a:cs typeface="Arial"/>
              </a:rPr>
              <a:t>Demo</a:t>
            </a:r>
          </a:p>
          <a:p>
            <a:pPr>
              <a:buClr>
                <a:schemeClr val="accent2"/>
              </a:buClr>
            </a:pPr>
            <a:r>
              <a:rPr lang="en-US" sz="2800" dirty="0" smtClean="0">
                <a:latin typeface="Arial"/>
                <a:cs typeface="Arial"/>
              </a:rPr>
              <a:t>Future work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2667</Words>
  <Application>Microsoft Macintosh PowerPoint</Application>
  <PresentationFormat>On-screen Show (4:3)</PresentationFormat>
  <Paragraphs>462</Paragraphs>
  <Slides>68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RETHINKING GENOME BROWSING: NAVIGATION BY FUNCTION NOT POSITION</vt:lpstr>
      <vt:lpstr>PowerPoint Presentation</vt:lpstr>
      <vt:lpstr>PowerPoint Presentation</vt:lpstr>
      <vt:lpstr>PowerPoint Presentation</vt:lpstr>
      <vt:lpstr>Why visualization?</vt:lpstr>
      <vt:lpstr>Why visualization?</vt:lpstr>
      <vt:lpstr>Why visualization?</vt:lpstr>
      <vt:lpstr>Why visualization?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ChIP-Seq | Chromatin Immunoprecipitation and Sequencing</vt:lpstr>
      <vt:lpstr>Current computational techniques</vt:lpstr>
      <vt:lpstr>Current computational techniques</vt:lpstr>
      <vt:lpstr>Current computational techniques</vt:lpstr>
      <vt:lpstr>Current computational techniques</vt:lpstr>
      <vt:lpstr>Current computational techniques</vt:lpstr>
      <vt:lpstr>Current visualization techniques</vt:lpstr>
      <vt:lpstr>PowerPoint Presentation</vt:lpstr>
      <vt:lpstr>PowerPoint Presentation</vt:lpstr>
      <vt:lpstr>Current visualization techniques</vt:lpstr>
      <vt:lpstr>Current visualization techniques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</vt:vector>
  </TitlesOfParts>
  <Company>BCGSC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RETHINKING GENOME BROWSING: NAVIGATION BY FUNCTION NOT POSITION</dc:title>
  <dc:creator>Cydney Nielsen</dc:creator>
  <cp:lastModifiedBy>Cydney Nielsen</cp:lastModifiedBy>
  <cp:revision>55</cp:revision>
  <cp:lastPrinted>2012-02-17T17:14:20Z</cp:lastPrinted>
  <dcterms:created xsi:type="dcterms:W3CDTF">2012-02-16T18:08:29Z</dcterms:created>
  <dcterms:modified xsi:type="dcterms:W3CDTF">2012-02-17T17:16:11Z</dcterms:modified>
</cp:coreProperties>
</file>